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4"/>
  </p:notesMasterIdLst>
  <p:sldIdLst>
    <p:sldId id="256" r:id="rId2"/>
    <p:sldId id="257" r:id="rId3"/>
    <p:sldId id="259" r:id="rId4"/>
    <p:sldId id="258" r:id="rId5"/>
    <p:sldId id="281" r:id="rId6"/>
    <p:sldId id="282" r:id="rId7"/>
    <p:sldId id="285" r:id="rId8"/>
    <p:sldId id="284" r:id="rId9"/>
    <p:sldId id="261" r:id="rId10"/>
    <p:sldId id="262" r:id="rId11"/>
    <p:sldId id="263" r:id="rId12"/>
    <p:sldId id="264" r:id="rId13"/>
    <p:sldId id="260" r:id="rId14"/>
    <p:sldId id="299" r:id="rId15"/>
    <p:sldId id="265" r:id="rId16"/>
    <p:sldId id="266" r:id="rId17"/>
    <p:sldId id="267" r:id="rId18"/>
    <p:sldId id="290" r:id="rId19"/>
    <p:sldId id="279" r:id="rId20"/>
    <p:sldId id="268" r:id="rId21"/>
    <p:sldId id="269" r:id="rId22"/>
    <p:sldId id="271" r:id="rId23"/>
    <p:sldId id="286" r:id="rId24"/>
    <p:sldId id="272" r:id="rId25"/>
    <p:sldId id="270" r:id="rId26"/>
    <p:sldId id="288" r:id="rId27"/>
    <p:sldId id="289" r:id="rId28"/>
    <p:sldId id="273" r:id="rId29"/>
    <p:sldId id="274" r:id="rId30"/>
    <p:sldId id="275" r:id="rId31"/>
    <p:sldId id="276" r:id="rId32"/>
    <p:sldId id="291" r:id="rId33"/>
    <p:sldId id="292" r:id="rId34"/>
    <p:sldId id="309" r:id="rId35"/>
    <p:sldId id="310" r:id="rId36"/>
    <p:sldId id="296" r:id="rId37"/>
    <p:sldId id="304" r:id="rId38"/>
    <p:sldId id="305" r:id="rId39"/>
    <p:sldId id="306" r:id="rId40"/>
    <p:sldId id="287" r:id="rId41"/>
    <p:sldId id="301" r:id="rId42"/>
    <p:sldId id="277" r:id="rId43"/>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18" userDrawn="1">
          <p15:clr>
            <a:srgbClr val="A4A3A4"/>
          </p15:clr>
        </p15:guide>
        <p15:guide id="2" orient="horz" pos="2260" userDrawn="1">
          <p15:clr>
            <a:srgbClr val="A4A3A4"/>
          </p15:clr>
        </p15:guide>
        <p15:guide id="3" pos="3840">
          <p15:clr>
            <a:srgbClr val="A4A3A4"/>
          </p15:clr>
        </p15:guide>
        <p15:guide id="4" orient="horz" pos="2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155" autoAdjust="0"/>
  </p:normalViewPr>
  <p:slideViewPr>
    <p:cSldViewPr snapToGrid="0">
      <p:cViewPr>
        <p:scale>
          <a:sx n="90" d="100"/>
          <a:sy n="90" d="100"/>
        </p:scale>
        <p:origin x="-1338" y="-300"/>
      </p:cViewPr>
      <p:guideLst>
        <p:guide orient="horz" pos="618"/>
        <p:guide orient="horz" pos="2260"/>
        <p:guide orient="horz" pos="23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lexx\&#1084;&#1086;&#1080;%20&#1076;&#1086;&#1082;&#1091;&#1084;&#1077;&#1085;&#1090;&#1099;\&#1041;&#1102;&#1076;&#1078;&#1077;&#1090;%202023-2025\&#1055;&#1088;&#1086;&#1077;&#1082;&#1090;%20&#1073;&#1102;&#1076;&#1078;&#1077;&#1090;&#1072;\2%20&#1095;&#1090;&#1077;&#1085;&#1080;&#1077;%20-%202\&#1055;&#1088;&#1080;&#1083;&#1086;&#1078;&#1077;&#1085;&#1080;&#1077;%204%20-%20&#1044;&#1086;&#1093;&#1086;&#1076;&#1099;%20-%202023-2025.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lexx\&#1084;&#1086;&#1080;%20&#1076;&#1086;&#1082;&#1091;&#1084;&#1077;&#1085;&#1090;&#1099;\&#1041;&#1102;&#1076;&#1078;&#1077;&#1090;%202023-2025\&#1088;&#1077;&#1096;.%20&#8470;%20286%20&#1086;&#1090;%2021.12.2022%20&#1073;&#1102;&#1076;&#1078;&#1077;&#1090;%202023-2025%20&#1074;&#1090;&#1086;&#1088;&#1086;&#1077;%20&#1095;&#1090;&#1077;&#1085;&#1080;&#1077;\&#1055;&#1088;&#1080;&#1083;&#1086;&#1078;&#1077;&#1085;&#1080;&#1077;%209%20-%20&#1055;&#1088;&#1086;&#1075;&#1088;&#1072;&#1084;&#1084;&#1099;%20-%202023-202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lexx\&#1084;&#1086;&#1080;%20&#1076;&#1086;&#1082;&#1091;&#1084;&#1077;&#1085;&#1090;&#1099;\&#1041;&#1102;&#1076;&#1078;&#1077;&#1090;%202023-2025\&#1088;&#1077;&#1096;.%20&#8470;%20286%20&#1086;&#1090;%2021.12.2022%20&#1073;&#1102;&#1076;&#1078;&#1077;&#1090;%202023-2025%20&#1074;&#1090;&#1086;&#1088;&#1086;&#1077;%20&#1095;&#1090;&#1077;&#1085;&#1080;&#1077;\&#1055;&#1088;&#1080;&#1083;&#1086;&#1078;&#1077;&#1085;&#1080;&#1077;%209%20-%20&#1055;&#1088;&#1086;&#1075;&#1088;&#1072;&#1084;&#1084;&#1099;%20-%202023-202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lexx\&#1084;&#1086;&#1080;%20&#1076;&#1086;&#1082;&#1091;&#1084;&#1077;&#1085;&#1090;&#1099;\&#1041;&#1102;&#1076;&#1078;&#1077;&#1090;%202023-2025\&#1088;&#1077;&#1096;.%20&#8470;%20286%20&#1086;&#1090;%2021.12.2022%20&#1073;&#1102;&#1076;&#1078;&#1077;&#1090;%202023-2025%20&#1074;&#1090;&#1086;&#1088;&#1086;&#1077;%20&#1095;&#1090;&#1077;&#1085;&#1080;&#1077;\&#1055;&#1088;&#1080;&#1083;&#1086;&#1078;&#1077;&#1085;&#1080;&#1077;%207%20-%20&#1056;,%20&#1055;&#1088;,%20&#1062;&#1089;&#1090;%20&#1080;%20&#1042;&#1056;%20-2023-202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lexx\&#1084;&#1086;&#1080;%20&#1076;&#1086;&#1082;&#1091;&#1084;&#1077;&#1085;&#1090;&#1099;\&#1041;&#1102;&#1076;&#1078;&#1077;&#1090;%202023-2025\&#1088;&#1077;&#1096;.%20&#8470;%20286%20&#1086;&#1090;%2021.12.2022%20&#1073;&#1102;&#1076;&#1078;&#1077;&#1090;%202023-2025%20&#1074;&#1090;&#1086;&#1088;&#1086;&#1077;%20&#1095;&#1090;&#1077;&#1085;&#1080;&#1077;\&#1055;&#1088;&#1080;&#1083;&#1086;&#1078;&#1077;&#1085;&#1080;&#1077;%208%20-%20&#1042;&#1077;&#1076;&#1086;&#1084;&#1089;&#1090;&#1074;&#1077;&#1085;&#1085;&#1072;&#1103;%20-2023-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0"/>
            <c:showSerName val="0"/>
            <c:showPercent val="0"/>
            <c:showBubbleSize val="0"/>
            <c:showLeaderLines val="1"/>
          </c:dLbls>
          <c:cat>
            <c:strRef>
              <c:f>Лист1!$D$7:$D$8</c:f>
              <c:strCache>
                <c:ptCount val="2"/>
                <c:pt idx="0">
                  <c:v>Собственные доходы</c:v>
                </c:pt>
                <c:pt idx="1">
                  <c:v>Безвозмездные поступления</c:v>
                </c:pt>
              </c:strCache>
            </c:strRef>
          </c:cat>
          <c:val>
            <c:numRef>
              <c:f>Лист1!$E$7:$E$8</c:f>
              <c:numCache>
                <c:formatCode>#,##0.00</c:formatCode>
                <c:ptCount val="2"/>
                <c:pt idx="0">
                  <c:v>507628</c:v>
                </c:pt>
                <c:pt idx="1">
                  <c:v>695726.04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2024 год</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Лист1!$D$7:$D$8</c:f>
              <c:strCache>
                <c:ptCount val="2"/>
                <c:pt idx="0">
                  <c:v>Собственные доходы</c:v>
                </c:pt>
                <c:pt idx="1">
                  <c:v>Безвозмездные поступления</c:v>
                </c:pt>
              </c:strCache>
            </c:strRef>
          </c:cat>
          <c:val>
            <c:numRef>
              <c:f>Лист1!$E$7:$E$8</c:f>
              <c:numCache>
                <c:formatCode>#,##0.00</c:formatCode>
                <c:ptCount val="2"/>
                <c:pt idx="0">
                  <c:v>507628</c:v>
                </c:pt>
                <c:pt idx="1">
                  <c:v>695726.04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2025</a:t>
            </a:r>
            <a:r>
              <a:rPr lang="ru-RU" baseline="0"/>
              <a:t> год</a:t>
            </a:r>
            <a:endParaRPr lang="ru-RU"/>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2157970906388381E-2"/>
          <c:y val="0.17557055374397665"/>
          <c:w val="0.55011459581855537"/>
          <c:h val="0.72904185730375259"/>
        </c:manualLayout>
      </c:layout>
      <c:pie3DChart>
        <c:varyColors val="1"/>
        <c:ser>
          <c:idx val="0"/>
          <c:order val="0"/>
          <c:dLbls>
            <c:showLegendKey val="0"/>
            <c:showVal val="1"/>
            <c:showCatName val="0"/>
            <c:showSerName val="0"/>
            <c:showPercent val="0"/>
            <c:showBubbleSize val="0"/>
            <c:showLeaderLines val="1"/>
          </c:dLbls>
          <c:cat>
            <c:strRef>
              <c:f>Лист1!$D$7:$D$8</c:f>
              <c:strCache>
                <c:ptCount val="2"/>
                <c:pt idx="0">
                  <c:v>Собственные доходы</c:v>
                </c:pt>
                <c:pt idx="1">
                  <c:v>Безвозмездные поступления</c:v>
                </c:pt>
              </c:strCache>
            </c:strRef>
          </c:cat>
          <c:val>
            <c:numRef>
              <c:f>Лист1!$F$7:$F$8</c:f>
              <c:numCache>
                <c:formatCode>#,##0.00</c:formatCode>
                <c:ptCount val="2"/>
                <c:pt idx="0">
                  <c:v>498559</c:v>
                </c:pt>
                <c:pt idx="1">
                  <c:v>723033.12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rtl="0">
            <a:defRPr/>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Лист1!$A$5</c:f>
              <c:strCache>
                <c:ptCount val="1"/>
                <c:pt idx="0">
                  <c:v>Дотации</c:v>
                </c:pt>
              </c:strCache>
            </c:strRef>
          </c:tx>
          <c:invertIfNegative val="0"/>
          <c:dLbls>
            <c:dLbl>
              <c:idx val="0"/>
              <c:layout>
                <c:manualLayout>
                  <c:x val="5.208333333333314E-3"/>
                  <c:y val="-3.0975035584706236E-2"/>
                </c:manualLayout>
              </c:layout>
              <c:showLegendKey val="0"/>
              <c:showVal val="1"/>
              <c:showCatName val="0"/>
              <c:showSerName val="0"/>
              <c:showPercent val="0"/>
              <c:showBubbleSize val="0"/>
            </c:dLbl>
            <c:dLbl>
              <c:idx val="1"/>
              <c:layout>
                <c:manualLayout>
                  <c:x val="7.2916666666665905E-3"/>
                  <c:y val="-3.9235045073961229E-2"/>
                </c:manualLayout>
              </c:layout>
              <c:showLegendKey val="0"/>
              <c:showVal val="1"/>
              <c:showCatName val="0"/>
              <c:showSerName val="0"/>
              <c:showPercent val="0"/>
              <c:showBubbleSize val="0"/>
            </c:dLbl>
            <c:dLbl>
              <c:idx val="2"/>
              <c:layout>
                <c:manualLayout>
                  <c:x val="9.3749999999999997E-3"/>
                  <c:y val="-3.097503558470623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Лист1!$B$4:$D$4</c:f>
              <c:numCache>
                <c:formatCode>General</c:formatCode>
                <c:ptCount val="3"/>
                <c:pt idx="0">
                  <c:v>2023</c:v>
                </c:pt>
                <c:pt idx="1">
                  <c:v>2024</c:v>
                </c:pt>
                <c:pt idx="2">
                  <c:v>2025</c:v>
                </c:pt>
              </c:numCache>
            </c:numRef>
          </c:cat>
          <c:val>
            <c:numRef>
              <c:f>Лист1!$B$5:$D$5</c:f>
              <c:numCache>
                <c:formatCode>#,##0.00</c:formatCode>
                <c:ptCount val="3"/>
                <c:pt idx="0">
                  <c:v>42584.480000000003</c:v>
                </c:pt>
                <c:pt idx="1">
                  <c:v>0</c:v>
                </c:pt>
                <c:pt idx="2">
                  <c:v>0</c:v>
                </c:pt>
              </c:numCache>
            </c:numRef>
          </c:val>
        </c:ser>
        <c:ser>
          <c:idx val="1"/>
          <c:order val="1"/>
          <c:tx>
            <c:strRef>
              <c:f>Лист1!$A$6</c:f>
              <c:strCache>
                <c:ptCount val="1"/>
                <c:pt idx="0">
                  <c:v>Субвенции</c:v>
                </c:pt>
              </c:strCache>
            </c:strRef>
          </c:tx>
          <c:invertIfNegative val="0"/>
          <c:dLbls>
            <c:dLbl>
              <c:idx val="0"/>
              <c:layout>
                <c:manualLayout>
                  <c:x val="1.0416666666666666E-2"/>
                  <c:y val="-3.0975035584706236E-2"/>
                </c:manualLayout>
              </c:layout>
              <c:showLegendKey val="0"/>
              <c:showVal val="1"/>
              <c:showCatName val="0"/>
              <c:showSerName val="0"/>
              <c:showPercent val="0"/>
              <c:showBubbleSize val="0"/>
            </c:dLbl>
            <c:dLbl>
              <c:idx val="1"/>
              <c:layout>
                <c:manualLayout>
                  <c:x val="8.3333333333333332E-3"/>
                  <c:y val="-2.6845030840078745E-2"/>
                </c:manualLayout>
              </c:layout>
              <c:showLegendKey val="0"/>
              <c:showVal val="1"/>
              <c:showCatName val="0"/>
              <c:showSerName val="0"/>
              <c:showPercent val="0"/>
              <c:showBubbleSize val="0"/>
            </c:dLbl>
            <c:dLbl>
              <c:idx val="2"/>
              <c:layout>
                <c:manualLayout>
                  <c:x val="8.3333333333333332E-3"/>
                  <c:y val="-2.06500237231374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Лист1!$B$4:$D$4</c:f>
              <c:numCache>
                <c:formatCode>General</c:formatCode>
                <c:ptCount val="3"/>
                <c:pt idx="0">
                  <c:v>2023</c:v>
                </c:pt>
                <c:pt idx="1">
                  <c:v>2024</c:v>
                </c:pt>
                <c:pt idx="2">
                  <c:v>2025</c:v>
                </c:pt>
              </c:numCache>
            </c:numRef>
          </c:cat>
          <c:val>
            <c:numRef>
              <c:f>Лист1!$B$6:$D$6</c:f>
              <c:numCache>
                <c:formatCode>#,##0.00</c:formatCode>
                <c:ptCount val="3"/>
                <c:pt idx="0">
                  <c:v>615215.9</c:v>
                </c:pt>
                <c:pt idx="1">
                  <c:v>657958.05000000005</c:v>
                </c:pt>
                <c:pt idx="2">
                  <c:v>691210.5</c:v>
                </c:pt>
              </c:numCache>
            </c:numRef>
          </c:val>
        </c:ser>
        <c:ser>
          <c:idx val="2"/>
          <c:order val="2"/>
          <c:tx>
            <c:strRef>
              <c:f>Лист1!$A$7</c:f>
              <c:strCache>
                <c:ptCount val="1"/>
                <c:pt idx="0">
                  <c:v>Субсидии</c:v>
                </c:pt>
              </c:strCache>
            </c:strRef>
          </c:tx>
          <c:invertIfNegative val="0"/>
          <c:dLbls>
            <c:dLbl>
              <c:idx val="0"/>
              <c:layout>
                <c:manualLayout>
                  <c:x val="1.0416666666666666E-2"/>
                  <c:y val="-3.0975035584706236E-2"/>
                </c:manualLayout>
              </c:layout>
              <c:showLegendKey val="0"/>
              <c:showVal val="1"/>
              <c:showCatName val="0"/>
              <c:showSerName val="0"/>
              <c:showPercent val="0"/>
              <c:showBubbleSize val="0"/>
            </c:dLbl>
            <c:dLbl>
              <c:idx val="1"/>
              <c:layout>
                <c:manualLayout>
                  <c:x val="8.3333333333332569E-3"/>
                  <c:y val="-3.0975035584706236E-2"/>
                </c:manualLayout>
              </c:layout>
              <c:showLegendKey val="0"/>
              <c:showVal val="1"/>
              <c:showCatName val="0"/>
              <c:showSerName val="0"/>
              <c:showPercent val="0"/>
              <c:showBubbleSize val="0"/>
            </c:dLbl>
            <c:dLbl>
              <c:idx val="2"/>
              <c:layout>
                <c:manualLayout>
                  <c:x val="6.2500000000000003E-3"/>
                  <c:y val="-3.717004270164748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Лист1!$B$4:$D$4</c:f>
              <c:numCache>
                <c:formatCode>General</c:formatCode>
                <c:ptCount val="3"/>
                <c:pt idx="0">
                  <c:v>2023</c:v>
                </c:pt>
                <c:pt idx="1">
                  <c:v>2024</c:v>
                </c:pt>
                <c:pt idx="2">
                  <c:v>2025</c:v>
                </c:pt>
              </c:numCache>
            </c:numRef>
          </c:cat>
          <c:val>
            <c:numRef>
              <c:f>Лист1!$B$7:$D$7</c:f>
              <c:numCache>
                <c:formatCode>#,##0.00</c:formatCode>
                <c:ptCount val="3"/>
                <c:pt idx="0">
                  <c:v>35618.17</c:v>
                </c:pt>
                <c:pt idx="1">
                  <c:v>6542.61</c:v>
                </c:pt>
                <c:pt idx="2">
                  <c:v>597.24</c:v>
                </c:pt>
              </c:numCache>
            </c:numRef>
          </c:val>
        </c:ser>
        <c:ser>
          <c:idx val="3"/>
          <c:order val="3"/>
          <c:tx>
            <c:strRef>
              <c:f>Лист1!$A$8</c:f>
              <c:strCache>
                <c:ptCount val="1"/>
                <c:pt idx="0">
                  <c:v>Иные межбюджетные трансферты</c:v>
                </c:pt>
              </c:strCache>
            </c:strRef>
          </c:tx>
          <c:invertIfNegative val="0"/>
          <c:dLbls>
            <c:dLbl>
              <c:idx val="0"/>
              <c:layout>
                <c:manualLayout>
                  <c:x val="1.3541666666666629E-2"/>
                  <c:y val="-2.0650023723137491E-2"/>
                </c:manualLayout>
              </c:layout>
              <c:showLegendKey val="0"/>
              <c:showVal val="1"/>
              <c:showCatName val="0"/>
              <c:showSerName val="0"/>
              <c:showPercent val="0"/>
              <c:showBubbleSize val="0"/>
            </c:dLbl>
            <c:dLbl>
              <c:idx val="1"/>
              <c:layout>
                <c:manualLayout>
                  <c:x val="1.041666666666659E-2"/>
                  <c:y val="-2.4780028467764989E-2"/>
                </c:manualLayout>
              </c:layout>
              <c:showLegendKey val="0"/>
              <c:showVal val="1"/>
              <c:showCatName val="0"/>
              <c:showSerName val="0"/>
              <c:showPercent val="0"/>
              <c:showBubbleSize val="0"/>
            </c:dLbl>
            <c:dLbl>
              <c:idx val="2"/>
              <c:layout>
                <c:manualLayout>
                  <c:x val="7.2916666666665141E-3"/>
                  <c:y val="-2.27150260954512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Лист1!$B$4:$D$4</c:f>
              <c:numCache>
                <c:formatCode>General</c:formatCode>
                <c:ptCount val="3"/>
                <c:pt idx="0">
                  <c:v>2023</c:v>
                </c:pt>
                <c:pt idx="1">
                  <c:v>2024</c:v>
                </c:pt>
                <c:pt idx="2">
                  <c:v>2025</c:v>
                </c:pt>
              </c:numCache>
            </c:numRef>
          </c:cat>
          <c:val>
            <c:numRef>
              <c:f>Лист1!$B$8:$D$8</c:f>
              <c:numCache>
                <c:formatCode>#,##0.00</c:formatCode>
                <c:ptCount val="3"/>
                <c:pt idx="0">
                  <c:v>29718.42</c:v>
                </c:pt>
                <c:pt idx="1">
                  <c:v>31225.38</c:v>
                </c:pt>
                <c:pt idx="2">
                  <c:v>31225.38</c:v>
                </c:pt>
              </c:numCache>
            </c:numRef>
          </c:val>
        </c:ser>
        <c:dLbls>
          <c:showLegendKey val="0"/>
          <c:showVal val="0"/>
          <c:showCatName val="0"/>
          <c:showSerName val="0"/>
          <c:showPercent val="0"/>
          <c:showBubbleSize val="0"/>
        </c:dLbls>
        <c:gapWidth val="150"/>
        <c:shape val="cylinder"/>
        <c:axId val="74862080"/>
        <c:axId val="74795264"/>
        <c:axId val="0"/>
      </c:bar3DChart>
      <c:catAx>
        <c:axId val="74862080"/>
        <c:scaling>
          <c:orientation val="minMax"/>
        </c:scaling>
        <c:delete val="0"/>
        <c:axPos val="b"/>
        <c:numFmt formatCode="General" sourceLinked="1"/>
        <c:majorTickMark val="out"/>
        <c:minorTickMark val="none"/>
        <c:tickLblPos val="nextTo"/>
        <c:crossAx val="74795264"/>
        <c:crosses val="autoZero"/>
        <c:auto val="1"/>
        <c:lblAlgn val="ctr"/>
        <c:lblOffset val="100"/>
        <c:noMultiLvlLbl val="0"/>
      </c:catAx>
      <c:valAx>
        <c:axId val="74795264"/>
        <c:scaling>
          <c:orientation val="minMax"/>
        </c:scaling>
        <c:delete val="0"/>
        <c:axPos val="l"/>
        <c:majorGridlines/>
        <c:numFmt formatCode="#,##0.00" sourceLinked="1"/>
        <c:majorTickMark val="out"/>
        <c:minorTickMark val="none"/>
        <c:tickLblPos val="nextTo"/>
        <c:crossAx val="748620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8640091863516947E-4"/>
          <c:y val="7.6486129787546814E-3"/>
          <c:w val="0.63978502296587925"/>
          <c:h val="0.93829015858197329"/>
        </c:manualLayout>
      </c:layout>
      <c:pie3DChart>
        <c:varyColors val="1"/>
        <c:ser>
          <c:idx val="0"/>
          <c:order val="0"/>
          <c:explosion val="29"/>
          <c:dLbls>
            <c:showLegendKey val="0"/>
            <c:showVal val="1"/>
            <c:showCatName val="0"/>
            <c:showSerName val="0"/>
            <c:showPercent val="0"/>
            <c:showBubbleSize val="0"/>
            <c:showLeaderLines val="1"/>
          </c:dLbls>
          <c:cat>
            <c:multiLvlStrRef>
              <c:f>Лист1!$B$12:$C$35</c:f>
              <c:multiLvlStrCache>
                <c:ptCount val="10"/>
                <c:lvl>
                  <c:pt idx="0">
                    <c:v>416 196,0</c:v>
                  </c:pt>
                  <c:pt idx="1">
                    <c:v>22 006,0</c:v>
                  </c:pt>
                  <c:pt idx="2">
                    <c:v>9 585,0</c:v>
                  </c:pt>
                  <c:pt idx="3">
                    <c:v>3 950,0</c:v>
                  </c:pt>
                  <c:pt idx="4">
                    <c:v>40 526,0</c:v>
                  </c:pt>
                  <c:pt idx="5">
                    <c:v>1 630,0</c:v>
                  </c:pt>
                  <c:pt idx="6">
                    <c:v>113,0</c:v>
                  </c:pt>
                  <c:pt idx="7">
                    <c:v>13 550,0</c:v>
                  </c:pt>
                  <c:pt idx="8">
                    <c:v>1 400,0</c:v>
                  </c:pt>
                  <c:pt idx="9">
                    <c:v>120,0</c:v>
                  </c:pt>
                </c:lvl>
                <c:lvl>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pt idx="3">
                    <c:v>ГОСУДАРСТВЕННАЯ ПОШЛИНА</c:v>
                  </c:pt>
                  <c:pt idx="4">
                    <c:v>ДОХОДЫ ОТ ИСПОЛЬЗОВАНИЯ ИМУЩЕСТВА, НАХОДЯЩЕГОСЯ В ГОСУДАРСТВЕННОЙ И МУНИЦИПАЛЬНОЙ СОБСТВЕННОСТИ</c:v>
                  </c:pt>
                  <c:pt idx="5">
                    <c:v>ПЛАТЕЖИ ПРИ ПОЛЬЗОВАНИИ ПРИРОДНЫМИ РЕСУРСАМИ </c:v>
                  </c:pt>
                  <c:pt idx="6">
                    <c:v>ДОХОДЫ ОТ ОКАЗАНИЯ ПЛАТНЫХ УСЛУГ (РАБОТ) И КОМПЕНСАЦИИ ЗАТРАТ ГОСУДАРСТВА</c:v>
                  </c:pt>
                  <c:pt idx="7">
                    <c:v>ДОХОДЫ ОТ ПРОДАЖИ МАТЕРИАЛЬНЫХ И НЕМАТЕРИАЛЬНЫХ АКТИВОВ </c:v>
                  </c:pt>
                  <c:pt idx="8">
                    <c:v>ШТРАФЫ, САНКЦИИ, ВОЗМЕЩЕНИЕ УЩЕРБА</c:v>
                  </c:pt>
                  <c:pt idx="9">
                    <c:v>ПРОЧИЕ НЕНАЛОГОВЫЕ ДОХОДЫ</c:v>
                  </c:pt>
                </c:lvl>
              </c:multiLvlStrCache>
            </c:multiLvlStrRef>
          </c:cat>
          <c:val>
            <c:numRef>
              <c:f>Лист1!$C$12:$C$35</c:f>
              <c:numCache>
                <c:formatCode>#,##0.0</c:formatCode>
                <c:ptCount val="10"/>
                <c:pt idx="0">
                  <c:v>416196</c:v>
                </c:pt>
                <c:pt idx="1">
                  <c:v>22006</c:v>
                </c:pt>
                <c:pt idx="2">
                  <c:v>9585</c:v>
                </c:pt>
                <c:pt idx="3">
                  <c:v>3950</c:v>
                </c:pt>
                <c:pt idx="4">
                  <c:v>40526</c:v>
                </c:pt>
                <c:pt idx="5">
                  <c:v>1630</c:v>
                </c:pt>
                <c:pt idx="6">
                  <c:v>113</c:v>
                </c:pt>
                <c:pt idx="7">
                  <c:v>13550</c:v>
                </c:pt>
                <c:pt idx="8">
                  <c:v>1400</c:v>
                </c:pt>
                <c:pt idx="9">
                  <c:v>120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166666666666672"/>
          <c:y val="0.26235345581802277"/>
          <c:w val="0.34166666666666667"/>
          <c:h val="0.69751531058617677"/>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1"/>
            <c:showCatName val="0"/>
            <c:showSerName val="0"/>
            <c:showPercent val="0"/>
            <c:showBubbleSize val="0"/>
            <c:showLeaderLines val="1"/>
          </c:dLbls>
          <c:cat>
            <c:strRef>
              <c:f>'БЕЗ УЧЕТА СЧЕТОВ БЮДЖЕТА'!$A$9:$D$150</c:f>
              <c:strCache>
                <c:ptCount val="2"/>
                <c:pt idx="0">
                  <c:v>Муниципальные программы</c:v>
                </c:pt>
                <c:pt idx="1">
                  <c:v>Непрограммные направления деятельности органов муниципальной  власти</c:v>
                </c:pt>
              </c:strCache>
            </c:strRef>
          </c:cat>
          <c:val>
            <c:numRef>
              <c:f>'БЕЗ УЧЕТА СЧЕТОВ БЮДЖЕТА'!$E$9:$E$150</c:f>
              <c:numCache>
                <c:formatCode>#,##0.00</c:formatCode>
                <c:ptCount val="2"/>
                <c:pt idx="0">
                  <c:v>1008206.77939</c:v>
                </c:pt>
                <c:pt idx="1">
                  <c:v>245006.18797000003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800" b="1" i="0" u="none" strike="noStrike" baseline="0">
                <a:effectLst/>
              </a:rPr>
              <a:t>Муниципальные программы и непрограммные направления бюджета Михайловского муниципального района на 2023-2025 годы</a:t>
            </a:r>
            <a:endParaRPr lang="ru-RU"/>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'БЕЗ УЧЕТА СЧЕТОВ БЮДЖЕТА'!$A$9</c:f>
              <c:strCache>
                <c:ptCount val="1"/>
                <c:pt idx="0">
                  <c:v>Муниципальные программы</c:v>
                </c:pt>
              </c:strCache>
            </c:strRef>
          </c:tx>
          <c:invertIfNegative val="0"/>
          <c:dLbls>
            <c:dLbl>
              <c:idx val="0"/>
              <c:layout>
                <c:manualLayout>
                  <c:x val="1.2500000000000001E-2"/>
                  <c:y val="-2.9629629629629662E-2"/>
                </c:manualLayout>
              </c:layout>
              <c:showLegendKey val="0"/>
              <c:showVal val="1"/>
              <c:showCatName val="0"/>
              <c:showSerName val="0"/>
              <c:showPercent val="0"/>
              <c:showBubbleSize val="0"/>
            </c:dLbl>
            <c:dLbl>
              <c:idx val="1"/>
              <c:layout>
                <c:manualLayout>
                  <c:x val="9.3750000000000378E-3"/>
                  <c:y val="-3.7037037037037035E-2"/>
                </c:manualLayout>
              </c:layout>
              <c:showLegendKey val="0"/>
              <c:showVal val="1"/>
              <c:showCatName val="0"/>
              <c:showSerName val="0"/>
              <c:showPercent val="0"/>
              <c:showBubbleSize val="0"/>
            </c:dLbl>
            <c:dLbl>
              <c:idx val="2"/>
              <c:layout>
                <c:manualLayout>
                  <c:x val="1.1458333333333333E-2"/>
                  <c:y val="-2.77777777777777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'БЕЗ УЧЕТА СЧЕТОВ БЮДЖЕТА'!$B$8:$G$8</c:f>
              <c:strCache>
                <c:ptCount val="3"/>
                <c:pt idx="0">
                  <c:v>2023 год</c:v>
                </c:pt>
                <c:pt idx="1">
                  <c:v>2024 год</c:v>
                </c:pt>
                <c:pt idx="2">
                  <c:v>2025 год</c:v>
                </c:pt>
              </c:strCache>
            </c:strRef>
          </c:cat>
          <c:val>
            <c:numRef>
              <c:f>'БЕЗ УЧЕТА СЧЕТОВ БЮДЖЕТА'!$B$9:$G$9</c:f>
              <c:numCache>
                <c:formatCode>#,##0.00</c:formatCode>
                <c:ptCount val="3"/>
                <c:pt idx="0">
                  <c:v>1008206.77939</c:v>
                </c:pt>
                <c:pt idx="1">
                  <c:v>998337.01496000006</c:v>
                </c:pt>
                <c:pt idx="2">
                  <c:v>1016010.1773700002</c:v>
                </c:pt>
              </c:numCache>
            </c:numRef>
          </c:val>
        </c:ser>
        <c:ser>
          <c:idx val="1"/>
          <c:order val="1"/>
          <c:tx>
            <c:strRef>
              <c:f>'БЕЗ УЧЕТА СЧЕТОВ БЮДЖЕТА'!$A$10</c:f>
              <c:strCache>
                <c:ptCount val="1"/>
                <c:pt idx="0">
                  <c:v>МП"Обеспечение жильем молодых семей Михайловского муницпального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БЮДЖЕТА'!$B$10:$G$10</c:f>
            </c:numRef>
          </c:val>
        </c:ser>
        <c:ser>
          <c:idx val="2"/>
          <c:order val="2"/>
          <c:tx>
            <c:strRef>
              <c:f>'БЕЗ УЧЕТА СЧЕТОВ БЮДЖЕТА'!$A$11</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БЮДЖЕТА'!$B$11:$G$11</c:f>
            </c:numRef>
          </c:val>
        </c:ser>
        <c:ser>
          <c:idx val="3"/>
          <c:order val="3"/>
          <c:tx>
            <c:strRef>
              <c:f>'БЕЗ УЧЕТА СЧЕТОВ БЮДЖЕТА'!$A$12</c:f>
              <c:strCache>
                <c:ptCount val="1"/>
                <c:pt idx="0">
                  <c:v>Субсидии на социальные выплаты молодым семьям для приобретения (строительства) жилья экономкласса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БЮДЖЕТА'!$B$12:$G$12</c:f>
            </c:numRef>
          </c:val>
        </c:ser>
        <c:ser>
          <c:idx val="4"/>
          <c:order val="4"/>
          <c:tx>
            <c:strRef>
              <c:f>'БЕЗ УЧЕТА СЧЕТОВ БЮДЖЕТА'!$A$13</c:f>
              <c:strCache>
                <c:ptCount val="1"/>
                <c:pt idx="0">
                  <c:v>МП "Развитие дополнительного образования в сфере культуры и искусства"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БЮДЖЕТА'!$B$13:$G$13</c:f>
            </c:numRef>
          </c:val>
        </c:ser>
        <c:ser>
          <c:idx val="5"/>
          <c:order val="5"/>
          <c:tx>
            <c:strRef>
              <c:f>'БЕЗ УЧЕТА СЧЕТОВ БЮДЖЕТА'!$A$14</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БЮДЖЕТА'!$B$14:$G$14</c:f>
            </c:numRef>
          </c:val>
        </c:ser>
        <c:ser>
          <c:idx val="6"/>
          <c:order val="6"/>
          <c:tx>
            <c:strRef>
              <c:f>'БЕЗ УЧЕТА СЧЕТОВ БЮДЖЕТА'!$A$15</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БЮДЖЕТА'!$B$15:$G$15</c:f>
            </c:numRef>
          </c:val>
        </c:ser>
        <c:ser>
          <c:idx val="7"/>
          <c:order val="7"/>
          <c:tx>
            <c:strRef>
              <c:f>'БЕЗ УЧЕТА СЧЕТОВ БЮДЖЕТА'!$A$16</c:f>
              <c:strCache>
                <c:ptCount val="1"/>
                <c:pt idx="0">
                  <c:v>Субсидии бюджетным учреждениям на иные цели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БЮДЖЕТА'!$B$16:$G$16</c:f>
            </c:numRef>
          </c:val>
        </c:ser>
        <c:ser>
          <c:idx val="8"/>
          <c:order val="8"/>
          <c:tx>
            <c:strRef>
              <c:f>'БЕЗ УЧЕТА СЧЕТОВ БЮДЖЕТА'!$A$17</c:f>
              <c:strCache>
                <c:ptCount val="1"/>
                <c:pt idx="0">
                  <c:v>Расходы на оснащение образовательных учреждений в сфере культуры (детских школ искусств и училищ) музыкальными инструментами, оборудованием и учебными материалами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БЮДЖЕТА'!$B$17:$G$17</c:f>
            </c:numRef>
          </c:val>
        </c:ser>
        <c:ser>
          <c:idx val="9"/>
          <c:order val="9"/>
          <c:tx>
            <c:strRef>
              <c:f>'БЕЗ УЧЕТА СЧЕТОВ БЮДЖЕТА'!$A$18</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БЮДЖЕТА'!$B$18:$G$18</c:f>
            </c:numRef>
          </c:val>
        </c:ser>
        <c:ser>
          <c:idx val="10"/>
          <c:order val="10"/>
          <c:tx>
            <c:strRef>
              <c:f>'БЕЗ УЧЕТА СЧЕТОВ БЮДЖЕТА'!$A$19</c:f>
              <c:strCache>
                <c:ptCount val="1"/>
                <c:pt idx="0">
                  <c:v>МП "Развития образования Михайловского муницпального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БЮДЖЕТА'!$B$19:$G$19</c:f>
            </c:numRef>
          </c:val>
        </c:ser>
        <c:ser>
          <c:idx val="11"/>
          <c:order val="11"/>
          <c:tx>
            <c:strRef>
              <c:f>'БЕЗ УЧЕТА СЧЕТОВ БЮДЖЕТА'!$A$20</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БЮДЖЕТА'!$B$20:$G$20</c:f>
            </c:numRef>
          </c:val>
        </c:ser>
        <c:ser>
          <c:idx val="12"/>
          <c:order val="12"/>
          <c:tx>
            <c:strRef>
              <c:f>'БЕЗ УЧЕТА СЧЕТОВ БЮДЖЕТА'!$A$21</c:f>
              <c:strCache>
                <c:ptCount val="1"/>
                <c:pt idx="0">
                  <c:v>Подпрограмма "Развитие системы дошкольного образования"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БЮДЖЕТА'!$B$21:$G$21</c:f>
            </c:numRef>
          </c:val>
        </c:ser>
        <c:ser>
          <c:idx val="13"/>
          <c:order val="13"/>
          <c:tx>
            <c:strRef>
              <c:f>'БЕЗ УЧЕТА СЧЕТОВ БЮДЖЕТА'!$A$22</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БЮДЖЕТА'!$B$22:$G$22</c:f>
            </c:numRef>
          </c:val>
        </c:ser>
        <c:ser>
          <c:idx val="14"/>
          <c:order val="14"/>
          <c:tx>
            <c:strRef>
              <c:f>'БЕЗ УЧЕТА СЧЕТОВ БЮДЖЕТА'!$A$23</c:f>
              <c:strCache>
                <c:ptCount val="1"/>
                <c:pt idx="0">
                  <c:v>Развитие МТБ бюджетных дошкольных образовательных муниципальных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БЮДЖЕТА'!$B$23:$G$23</c:f>
            </c:numRef>
          </c:val>
        </c:ser>
        <c:ser>
          <c:idx val="15"/>
          <c:order val="15"/>
          <c:tx>
            <c:strRef>
              <c:f>'БЕЗ УЧЕТА СЧЕТОВ БЮДЖЕТА'!$A$24</c:f>
              <c:strCache>
                <c:ptCount val="1"/>
                <c:pt idx="0">
                  <c:v>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БЮДЖЕТА'!$B$24:$G$24</c:f>
            </c:numRef>
          </c:val>
        </c:ser>
        <c:ser>
          <c:idx val="16"/>
          <c:order val="16"/>
          <c:tx>
            <c:strRef>
              <c:f>'БЕЗ УЧЕТА СЧЕТОВ БЮДЖЕТА'!$A$25</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БЮДЖЕТА'!$B$25:$G$25</c:f>
            </c:numRef>
          </c:val>
        </c:ser>
        <c:ser>
          <c:idx val="17"/>
          <c:order val="17"/>
          <c:tx>
            <c:strRef>
              <c:f>'БЕЗ УЧЕТА СЧЕТОВ БЮДЖЕТА'!$A$26</c:f>
              <c:strCache>
                <c:ptCount val="1"/>
                <c:pt idx="0">
                  <c:v>Подпрограмма "Развитие системы общего образования"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БЮДЖЕТА'!$B$26:$G$26</c:f>
            </c:numRef>
          </c:val>
        </c:ser>
        <c:ser>
          <c:idx val="18"/>
          <c:order val="18"/>
          <c:tx>
            <c:strRef>
              <c:f>'БЕЗ УЧЕТА СЧЕТОВ БЮДЖЕТА'!$A$27</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БЮДЖЕТА'!$B$27:$G$27</c:f>
            </c:numRef>
          </c:val>
        </c:ser>
        <c:ser>
          <c:idx val="19"/>
          <c:order val="19"/>
          <c:tx>
            <c:strRef>
              <c:f>'БЕЗ УЧЕТА СЧЕТОВ БЮДЖЕТА'!$A$28</c:f>
              <c:strCache>
                <c:ptCount val="1"/>
                <c:pt idx="0">
                  <c:v>Развитие МТБ бюджетных общеобразовательных муниципальных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БЮДЖЕТА'!$B$28:$G$28</c:f>
            </c:numRef>
          </c:val>
        </c:ser>
        <c:ser>
          <c:idx val="20"/>
          <c:order val="20"/>
          <c:tx>
            <c:strRef>
              <c:f>'БЕЗ УЧЕТА СЧЕТОВ БЮДЖЕТА'!$A$29</c:f>
              <c:strCache>
                <c:ptCount val="1"/>
                <c:pt idx="0">
                  <c:v>Мероприятия учреждений по развитию общего образования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БЮДЖЕТА'!$B$29:$G$29</c:f>
            </c:numRef>
          </c:val>
        </c:ser>
        <c:ser>
          <c:idx val="21"/>
          <c:order val="21"/>
          <c:tx>
            <c:strRef>
              <c:f>'БЕЗ УЧЕТА СЧЕТОВ БЮДЖЕТА'!$A$30</c:f>
              <c:strCache>
                <c:ptCount val="1"/>
                <c:pt idx="0">
                  <c:v>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БЮДЖЕТА'!$B$30:$G$30</c:f>
            </c:numRef>
          </c:val>
        </c:ser>
        <c:ser>
          <c:idx val="22"/>
          <c:order val="22"/>
          <c:tx>
            <c:strRef>
              <c:f>'БЕЗ УЧЕТА СЧЕТОВ БЮДЖЕТА'!$A$31</c:f>
              <c:strCache>
                <c:ptCount val="1"/>
                <c:pt idx="0">
                  <c:v>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БЮДЖЕТА'!$B$31:$G$31</c:f>
            </c:numRef>
          </c:val>
        </c:ser>
        <c:ser>
          <c:idx val="23"/>
          <c:order val="23"/>
          <c:tx>
            <c:strRef>
              <c:f>'БЕЗ УЧЕТА СЧЕТОВ БЮДЖЕТА'!$A$32</c:f>
              <c:strCache>
                <c:ptCount val="1"/>
                <c:pt idx="0">
                  <c:v>Реализация дошкольного, общего и дополнительного образования в муниципальных общеобразовательных учреждениях по основным общеобразовательным программам</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БЮДЖЕТА'!$B$32:$G$32</c:f>
            </c:numRef>
          </c:val>
        </c:ser>
        <c:ser>
          <c:idx val="24"/>
          <c:order val="24"/>
          <c:tx>
            <c:strRef>
              <c:f>'БЕЗ УЧЕТА СЧЕТОВ БЮДЖЕТА'!$A$33</c:f>
              <c:strCache>
                <c:ptCount val="1"/>
                <c:pt idx="0">
                  <c:v>Осуществление отдельных государственных полномочий по обеспечению бесплатным питанием детей, обучающихся в муниципальных общеобразовательных организациях</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БЮДЖЕТА'!$B$33:$G$33</c:f>
            </c:numRef>
          </c:val>
        </c:ser>
        <c:ser>
          <c:idx val="25"/>
          <c:order val="25"/>
          <c:tx>
            <c:strRef>
              <c:f>'БЕЗ УЧЕТА СЧЕТОВ БЮДЖЕТА'!$A$34</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БЮДЖЕТА'!$B$34:$G$34</c:f>
            </c:numRef>
          </c:val>
        </c:ser>
        <c:ser>
          <c:idx val="26"/>
          <c:order val="26"/>
          <c:tx>
            <c:strRef>
              <c:f>'БЕЗ УЧЕТА СЧЕТОВ БЮДЖЕТА'!$A$35</c:f>
              <c:strCache>
                <c:ptCount val="1"/>
                <c:pt idx="0">
                  <c:v>Расходы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 (муниципальные образовательные организации)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БЮДЖЕТА'!$B$35:$G$35</c:f>
            </c:numRef>
          </c:val>
        </c:ser>
        <c:ser>
          <c:idx val="27"/>
          <c:order val="27"/>
          <c:tx>
            <c:strRef>
              <c:f>'БЕЗ УЧЕТА СЧЕТОВ БЮДЖЕТА'!$A$36</c:f>
              <c:strCache>
                <c:ptCount val="1"/>
                <c:pt idx="0">
                  <c:v>Подпрограмма "Развитие районной системы дополнительного образования"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БЮДЖЕТА'!$B$36:$G$36</c:f>
            </c:numRef>
          </c:val>
        </c:ser>
        <c:ser>
          <c:idx val="28"/>
          <c:order val="28"/>
          <c:tx>
            <c:strRef>
              <c:f>'БЕЗ УЧЕТА СЧЕТОВ БЮДЖЕТА'!$A$37</c:f>
              <c:strCache>
                <c:ptCount val="1"/>
                <c:pt idx="0">
                  <c:v>Обеспечение деятельности районных бюджетных муниципальных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БЮДЖЕТА'!$B$37:$G$37</c:f>
            </c:numRef>
          </c:val>
        </c:ser>
        <c:ser>
          <c:idx val="29"/>
          <c:order val="29"/>
          <c:tx>
            <c:strRef>
              <c:f>'БЕЗ УЧЕТА СЧЕТОВ БЮДЖЕТА'!$A$38</c:f>
              <c:strCache>
                <c:ptCount val="1"/>
                <c:pt idx="0">
                  <c:v>Развитие МТБ бюджетных учреждений дополнительного образования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БЮДЖЕТА'!$B$38:$G$38</c:f>
            </c:numRef>
          </c:val>
        </c:ser>
        <c:ser>
          <c:idx val="30"/>
          <c:order val="30"/>
          <c:tx>
            <c:strRef>
              <c:f>'БЕЗ УЧЕТА СЧЕТОВ БЮДЖЕТА'!$A$39</c:f>
              <c:strCache>
                <c:ptCount val="1"/>
                <c:pt idx="0">
                  <c:v>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БЮДЖЕТА'!$B$39:$G$39</c:f>
            </c:numRef>
          </c:val>
        </c:ser>
        <c:ser>
          <c:idx val="31"/>
          <c:order val="31"/>
          <c:tx>
            <c:strRef>
              <c:f>'БЕЗ УЧЕТА СЧЕТОВ БЮДЖЕТА'!$A$40</c:f>
              <c:strCache>
                <c:ptCount val="1"/>
                <c:pt idx="0">
                  <c:v>Подпрограмма "Организация отдыха, оздоровления и занятости детей и подростков"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БЮДЖЕТА'!$B$40:$G$40</c:f>
            </c:numRef>
          </c:val>
        </c:ser>
        <c:ser>
          <c:idx val="32"/>
          <c:order val="32"/>
          <c:tx>
            <c:strRef>
              <c:f>'БЕЗ УЧЕТА СЧЕТОВ БЮДЖЕТА'!$A$41</c:f>
              <c:strCache>
                <c:ptCount val="1"/>
                <c:pt idx="0">
                  <c:v>Организация отдыха детей в каникулярное время в бюджетных общеобразовательных муниципальных учреждениях</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БЮДЖЕТА'!$B$41:$G$41</c:f>
            </c:numRef>
          </c:val>
        </c:ser>
        <c:ser>
          <c:idx val="33"/>
          <c:order val="33"/>
          <c:tx>
            <c:strRef>
              <c:f>'БЕЗ УЧЕТА СЧЕТОВ БЮДЖЕТА'!$A$42</c:f>
              <c:strCache>
                <c:ptCount val="1"/>
                <c:pt idx="0">
                  <c:v>Организация и обеспечение оздоровления и отдыха детей Приморского края (за исключением организации отдыха детей в каникулярное время)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БЮДЖЕТА'!$B$42:$G$42</c:f>
            </c:numRef>
          </c:val>
        </c:ser>
        <c:ser>
          <c:idx val="34"/>
          <c:order val="34"/>
          <c:tx>
            <c:strRef>
              <c:f>'БЕЗ УЧЕТА СЧЕТОВ БЮДЖЕТА'!$A$43</c:f>
              <c:strCache>
                <c:ptCount val="1"/>
                <c:pt idx="0">
                  <c:v>Подпрограмма "Методическое обеспечение образовательных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БЮДЖЕТА'!$B$43:$G$43</c:f>
            </c:numRef>
          </c:val>
        </c:ser>
        <c:ser>
          <c:idx val="35"/>
          <c:order val="35"/>
          <c:tx>
            <c:strRef>
              <c:f>'БЕЗ УЧЕТА СЧЕТОВ БЮДЖЕТА'!$A$44</c:f>
              <c:strCache>
                <c:ptCount val="1"/>
                <c:pt idx="0">
                  <c:v>Обеспечение деятельности районных казенных муниципальных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БЮДЖЕТА'!$B$44:$G$44</c:f>
            </c:numRef>
          </c:val>
        </c:ser>
        <c:ser>
          <c:idx val="36"/>
          <c:order val="36"/>
          <c:tx>
            <c:strRef>
              <c:f>'БЕЗ УЧЕТА СЧЕТОВ БЮДЖЕТА'!$A$45</c:f>
              <c:strCache>
                <c:ptCount val="1"/>
                <c:pt idx="0">
                  <c:v>Публичные нормативные социальные выплаты гражданам</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БЮДЖЕТА'!$B$45:$G$45</c:f>
            </c:numRef>
          </c:val>
        </c:ser>
        <c:ser>
          <c:idx val="37"/>
          <c:order val="37"/>
          <c:tx>
            <c:strRef>
              <c:f>'БЕЗ УЧЕТА СЧЕТОВ БЮДЖЕТА'!$A$46</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БЮДЖЕТА'!$B$46:$G$46</c:f>
            </c:numRef>
          </c:val>
        </c:ser>
        <c:ser>
          <c:idx val="38"/>
          <c:order val="38"/>
          <c:tx>
            <c:strRef>
              <c:f>'БЕЗ УЧЕТА СЧЕТОВ БЮДЖЕТА'!$A$47</c:f>
              <c:strCache>
                <c:ptCount val="1"/>
                <c:pt idx="0">
                  <c:v>Подпрограмма "Персонифицированное дополнительное образование детей"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БЮДЖЕТА'!$B$47:$G$47</c:f>
            </c:numRef>
          </c:val>
        </c:ser>
        <c:ser>
          <c:idx val="39"/>
          <c:order val="39"/>
          <c:tx>
            <c:strRef>
              <c:f>'БЕЗ УЧЕТА СЧЕТОВ БЮДЖЕТА'!$A$48</c:f>
              <c:strCache>
                <c:ptCount val="1"/>
                <c:pt idx="0">
                  <c:v>Мероприятия администрации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БЮДЖЕТА'!$B$48:$G$48</c:f>
            </c:numRef>
          </c:val>
        </c:ser>
        <c:ser>
          <c:idx val="40"/>
          <c:order val="40"/>
          <c:tx>
            <c:strRef>
              <c:f>'БЕЗ УЧЕТА СЧЕТОВ БЮДЖЕТА'!$A$49</c:f>
              <c:strCache>
                <c:ptCount val="1"/>
                <c:pt idx="0">
                  <c:v>МП"Развитие муниципальной службы в администрации Михайловского муницпального района"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БЮДЖЕТА'!$B$49:$G$49</c:f>
            </c:numRef>
          </c:val>
        </c:ser>
        <c:ser>
          <c:idx val="41"/>
          <c:order val="41"/>
          <c:tx>
            <c:strRef>
              <c:f>'БЕЗ УЧЕТА СЧЕТОВ БЮДЖЕТА'!$A$50</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БЮДЖЕТА'!$B$50:$G$50</c:f>
            </c:numRef>
          </c:val>
        </c:ser>
        <c:ser>
          <c:idx val="42"/>
          <c:order val="42"/>
          <c:tx>
            <c:strRef>
              <c:f>'БЕЗ УЧЕТА СЧЕТОВ БЮДЖЕТА'!$A$51</c:f>
              <c:strCache>
                <c:ptCount val="1"/>
                <c:pt idx="0">
                  <c:v>Мероприятия администрации Михайловского муниципального района по развитию муниципальной службы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БЮДЖЕТА'!$B$51:$G$51</c:f>
            </c:numRef>
          </c:val>
        </c:ser>
        <c:ser>
          <c:idx val="43"/>
          <c:order val="43"/>
          <c:tx>
            <c:strRef>
              <c:f>'БЕЗ УЧЕТА СЧЕТОВ БЮДЖЕТА'!$A$52</c:f>
              <c:strCache>
                <c:ptCount val="1"/>
                <c:pt idx="0">
                  <c:v>МП"Доступная среда для инвалидов Михайловского муницпального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БЮДЖЕТА'!$B$52:$G$52</c:f>
            </c:numRef>
          </c:val>
        </c:ser>
        <c:ser>
          <c:idx val="44"/>
          <c:order val="44"/>
          <c:tx>
            <c:strRef>
              <c:f>'БЕЗ УЧЕТА СЧЕТОВ БЮДЖЕТА'!$A$53</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БЮДЖЕТА'!$B$53:$G$53</c:f>
            </c:numRef>
          </c:val>
        </c:ser>
        <c:ser>
          <c:idx val="45"/>
          <c:order val="45"/>
          <c:tx>
            <c:strRef>
              <c:f>'БЕЗ УЧЕТА СЧЕТОВ БЮДЖЕТА'!$A$54</c:f>
              <c:strCache>
                <c:ptCount val="1"/>
                <c:pt idx="0">
                  <c:v>Мероприятия администрации Михайловского муниципального района по созданию доступной среды для инвалидов</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БЮДЖЕТА'!$B$54:$G$54</c:f>
            </c:numRef>
          </c:val>
        </c:ser>
        <c:ser>
          <c:idx val="46"/>
          <c:order val="46"/>
          <c:tx>
            <c:strRef>
              <c:f>'БЕЗ УЧЕТА СЧЕТОВ БЮДЖЕТА'!$A$55</c:f>
              <c:strCache>
                <c:ptCount val="1"/>
                <c:pt idx="0">
                  <c:v>МП "Комплексные меры по противодействию употреблению наркотиков в Михайловском муниципальном районе"</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БЮДЖЕТА'!$B$55:$G$55</c:f>
            </c:numRef>
          </c:val>
        </c:ser>
        <c:ser>
          <c:idx val="47"/>
          <c:order val="47"/>
          <c:tx>
            <c:strRef>
              <c:f>'БЕЗ УЧЕТА СЧЕТОВ БЮДЖЕТА'!$A$56</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БЮДЖЕТА'!$B$56:$G$56</c:f>
            </c:numRef>
          </c:val>
        </c:ser>
        <c:ser>
          <c:idx val="48"/>
          <c:order val="48"/>
          <c:tx>
            <c:strRef>
              <c:f>'БЕЗ УЧЕТА СЧЕТОВ БЮДЖЕТА'!$A$57</c:f>
              <c:strCache>
                <c:ptCount val="1"/>
                <c:pt idx="0">
                  <c:v>Мероприятия администрации Михайловского муниципального района по противодействию употреблению наркотиков</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БЮДЖЕТА'!$B$57:$G$57</c:f>
            </c:numRef>
          </c:val>
        </c:ser>
        <c:ser>
          <c:idx val="49"/>
          <c:order val="49"/>
          <c:tx>
            <c:strRef>
              <c:f>'БЕЗ УЧЕТА СЧЕТОВ БЮДЖЕТА'!$A$58</c:f>
              <c:strCache>
                <c:ptCount val="1"/>
                <c:pt idx="0">
                  <c:v>Мероприятия районных казенных муниципальных учреждений по противодействию употреблению наркотиков</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БЮДЖЕТА'!$B$58:$G$58</c:f>
            </c:numRef>
          </c:val>
        </c:ser>
        <c:ser>
          <c:idx val="50"/>
          <c:order val="50"/>
          <c:tx>
            <c:strRef>
              <c:f>'БЕЗ УЧЕТА СЧЕТОВ БЮДЖЕТА'!$A$59</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БЮДЖЕТА'!$B$59:$G$59</c:f>
            </c:numRef>
          </c:val>
        </c:ser>
        <c:ser>
          <c:idx val="51"/>
          <c:order val="51"/>
          <c:tx>
            <c:strRef>
              <c:f>'БЕЗ УЧЕТА СЧЕТОВ БЮДЖЕТА'!$A$60</c:f>
              <c:strCache>
                <c:ptCount val="1"/>
                <c:pt idx="0">
                  <c:v>Мероприятия районных бюджетных муниципальных учреждений по противодействию употреблению наркотиков</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БЮДЖЕТА'!$B$60:$G$60</c:f>
            </c:numRef>
          </c:val>
        </c:ser>
        <c:ser>
          <c:idx val="52"/>
          <c:order val="52"/>
          <c:tx>
            <c:strRef>
              <c:f>'БЕЗ УЧЕТА СЧЕТОВ БЮДЖЕТА'!$A$61</c:f>
              <c:strCache>
                <c:ptCount val="1"/>
                <c:pt idx="0">
                  <c:v>МП"Профилактика правонарушений в Михайловском муниципальном районе"</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БЮДЖЕТА'!$B$61:$G$61</c:f>
            </c:numRef>
          </c:val>
        </c:ser>
        <c:ser>
          <c:idx val="53"/>
          <c:order val="53"/>
          <c:tx>
            <c:strRef>
              <c:f>'БЕЗ УЧЕТА СЧЕТОВ БЮДЖЕТА'!$A$62</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БЮДЖЕТА'!$B$62:$G$62</c:f>
            </c:numRef>
          </c:val>
        </c:ser>
        <c:ser>
          <c:idx val="54"/>
          <c:order val="54"/>
          <c:tx>
            <c:strRef>
              <c:f>'БЕЗ УЧЕТА СЧЕТОВ БЮДЖЕТА'!$A$63</c:f>
              <c:strCache>
                <c:ptCount val="1"/>
                <c:pt idx="0">
                  <c:v>Мероприятия администрации Михайловского муниципального района по  профилактике правонарушений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БЮДЖЕТА'!$B$63:$G$63</c:f>
            </c:numRef>
          </c:val>
        </c:ser>
        <c:ser>
          <c:idx val="55"/>
          <c:order val="55"/>
          <c:tx>
            <c:strRef>
              <c:f>'БЕЗ УЧЕТА СЧЕТОВ БЮДЖЕТА'!$A$64</c:f>
              <c:strCache>
                <c:ptCount val="1"/>
                <c:pt idx="0">
                  <c:v>Мероприятия районных казенных муниципальных учреждений по профилактике правонарушений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БЮДЖЕТА'!$B$64:$G$64</c:f>
            </c:numRef>
          </c:val>
        </c:ser>
        <c:ser>
          <c:idx val="56"/>
          <c:order val="56"/>
          <c:tx>
            <c:strRef>
              <c:f>'БЕЗ УЧЕТА СЧЕТОВ БЮДЖЕТА'!$A$65</c:f>
              <c:strCache>
                <c:ptCount val="1"/>
                <c:pt idx="0">
                  <c:v>МП"Развитие малого и среднего предпринимательства на территории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БЮДЖЕТА'!$B$65:$G$65</c:f>
            </c:numRef>
          </c:val>
        </c:ser>
        <c:ser>
          <c:idx val="57"/>
          <c:order val="57"/>
          <c:tx>
            <c:strRef>
              <c:f>'БЕЗ УЧЕТА СЧЕТОВ БЮДЖЕТА'!$A$66</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БЮДЖЕТА'!$B$66:$G$66</c:f>
            </c:numRef>
          </c:val>
        </c:ser>
        <c:ser>
          <c:idx val="58"/>
          <c:order val="58"/>
          <c:tx>
            <c:strRef>
              <c:f>'БЕЗ УЧЕТА СЧЕТОВ БЮДЖЕТА'!$A$67</c:f>
              <c:strCache>
                <c:ptCount val="1"/>
                <c:pt idx="0">
                  <c:v>Мероприятия районных казенных муниципальных учреждений по содействию развитию малого и среднего предпринимательства на территории ММР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БЮДЖЕТА'!$B$67:$G$67</c:f>
            </c:numRef>
          </c:val>
        </c:ser>
        <c:ser>
          <c:idx val="59"/>
          <c:order val="59"/>
          <c:tx>
            <c:strRef>
              <c:f>'БЕЗ УЧЕТА СЧЕТОВ БЮДЖЕТА'!$A$68</c:f>
              <c:strCache>
                <c:ptCount val="1"/>
                <c:pt idx="0">
                  <c:v>МП"Организация транспортного обслуживания населения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БЮДЖЕТА'!$B$68:$G$68</c:f>
            </c:numRef>
          </c:val>
        </c:ser>
        <c:ser>
          <c:idx val="60"/>
          <c:order val="60"/>
          <c:tx>
            <c:strRef>
              <c:f>'БЕЗ УЧЕТА СЧЕТОВ БЮДЖЕТА'!$A$69</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БЮДЖЕТА'!$B$69:$G$69</c:f>
            </c:numRef>
          </c:val>
        </c:ser>
        <c:ser>
          <c:idx val="61"/>
          <c:order val="61"/>
          <c:tx>
            <c:strRef>
              <c:f>'БЕЗ УЧЕТА СЧЕТОВ БЮДЖЕТА'!$A$70</c:f>
              <c:strCache>
                <c:ptCount val="1"/>
                <c:pt idx="0">
                  <c:v>Мероприятия администрации Михайловского муниципального района по организации транспортного обслуживания населения ММР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БЮДЖЕТА'!$B$70:$G$70</c:f>
            </c:numRef>
          </c:val>
        </c:ser>
        <c:ser>
          <c:idx val="62"/>
          <c:order val="62"/>
          <c:tx>
            <c:strRef>
              <c:f>'БЕЗ УЧЕТА СЧЕТОВ БЮДЖЕТА'!$A$71</c:f>
              <c:strCache>
                <c:ptCount val="1"/>
                <c:pt idx="0">
                  <c:v>МП"Развитие малоэтажного жилищного строительства на территории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БЮДЖЕТА'!$B$71:$G$71</c:f>
            </c:numRef>
          </c:val>
        </c:ser>
        <c:ser>
          <c:idx val="63"/>
          <c:order val="63"/>
          <c:tx>
            <c:strRef>
              <c:f>'БЕЗ УЧЕТА СЧЕТОВ БЮДЖЕТА'!$A$72</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БЮДЖЕТА'!$B$72:$G$72</c:f>
            </c:numRef>
          </c:val>
        </c:ser>
        <c:ser>
          <c:idx val="64"/>
          <c:order val="64"/>
          <c:tx>
            <c:strRef>
              <c:f>'БЕЗ УЧЕТА СЧЕТОВ БЮДЖЕТА'!$A$73</c:f>
              <c:strCache>
                <c:ptCount val="1"/>
                <c:pt idx="0">
                  <c:v>Мероприятия администрации Михайловского муниципального района по развитию малоэтажного жилищного строительства на территории ММР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БЮДЖЕТА'!$B$73:$G$73</c:f>
            </c:numRef>
          </c:val>
        </c:ser>
        <c:ser>
          <c:idx val="65"/>
          <c:order val="65"/>
          <c:tx>
            <c:strRef>
              <c:f>'БЕЗ УЧЕТА СЧЕТОВ БЮДЖЕТА'!$A$74</c:f>
              <c:strCache>
                <c:ptCount val="1"/>
                <c:pt idx="0">
                  <c:v>МП"Обеспечение содержания, ремонта автомобильных дорог, мест общего пользования (тротуаров, скверов, пешеходных дорожек и переходов) и сооружений на них Михайловского муниципального района"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БЮДЖЕТА'!$B$74:$G$74</c:f>
            </c:numRef>
          </c:val>
        </c:ser>
        <c:ser>
          <c:idx val="66"/>
          <c:order val="66"/>
          <c:tx>
            <c:strRef>
              <c:f>'БЕЗ УЧЕТА СЧЕТОВ БЮДЖЕТА'!$A$75</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БЮДЖЕТА'!$B$75:$G$75</c:f>
            </c:numRef>
          </c:val>
        </c:ser>
        <c:ser>
          <c:idx val="67"/>
          <c:order val="67"/>
          <c:tx>
            <c:strRef>
              <c:f>'БЕЗ УЧЕТА СЧЕТОВ БЮДЖЕТА'!$A$76</c:f>
              <c:strCache>
                <c:ptCount val="1"/>
                <c:pt idx="0">
                  <c:v>Мероприятия районных казенных муниципальных учреждений по обеспечению содержания, ремонта автомобильных дорог, мест общего пользования и сооружений на них за счет дорожного фонда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БЮДЖЕТА'!$B$76:$G$76</c:f>
            </c:numRef>
          </c:val>
        </c:ser>
        <c:ser>
          <c:idx val="68"/>
          <c:order val="68"/>
          <c:tx>
            <c:strRef>
              <c:f>'БЕЗ УЧЕТА СЧЕТОВ БЮДЖЕТА'!$A$77</c:f>
              <c:strCache>
                <c:ptCount val="1"/>
                <c:pt idx="0">
                  <c:v>Межбюджетные трансферты из районного бюджета бюджетам поселений Михайловского муниципального района на содержание, ремонт автомобильных дорог, мест общего пользования и сооружений на них</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БЮДЖЕТА'!$B$77:$G$77</c:f>
            </c:numRef>
          </c:val>
        </c:ser>
        <c:ser>
          <c:idx val="69"/>
          <c:order val="69"/>
          <c:tx>
            <c:strRef>
              <c:f>'БЕЗ УЧЕТА СЧЕТОВ БЮДЖЕТА'!$A$78</c:f>
              <c:strCache>
                <c:ptCount val="1"/>
                <c:pt idx="0">
                  <c:v>МП"Патриотическое воспитание граждан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БЮДЖЕТА'!$B$78:$G$78</c:f>
            </c:numRef>
          </c:val>
        </c:ser>
        <c:ser>
          <c:idx val="70"/>
          <c:order val="70"/>
          <c:tx>
            <c:strRef>
              <c:f>'БЕЗ УЧЕТА СЧЕТОВ БЮДЖЕТА'!$A$79</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БЮДЖЕТА'!$B$79:$G$79</c:f>
            </c:numRef>
          </c:val>
        </c:ser>
        <c:ser>
          <c:idx val="71"/>
          <c:order val="71"/>
          <c:tx>
            <c:strRef>
              <c:f>'БЕЗ УЧЕТА СЧЕТОВ БЮДЖЕТА'!$A$80</c:f>
              <c:strCache>
                <c:ptCount val="1"/>
                <c:pt idx="0">
                  <c:v>Мероприятия администрации Михайловского муниципального района по патриотическому воспитанию граждан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БЮДЖЕТА'!$B$80:$G$80</c:f>
            </c:numRef>
          </c:val>
        </c:ser>
        <c:ser>
          <c:idx val="72"/>
          <c:order val="72"/>
          <c:tx>
            <c:strRef>
              <c:f>'БЕЗ УЧЕТА СЧЕТОВ БЮДЖЕТА'!$A$81</c:f>
              <c:strCache>
                <c:ptCount val="1"/>
                <c:pt idx="0">
                  <c:v>МП "Молодежная политика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БЮДЖЕТА'!$B$81:$G$81</c:f>
            </c:numRef>
          </c:val>
        </c:ser>
        <c:ser>
          <c:idx val="73"/>
          <c:order val="73"/>
          <c:tx>
            <c:strRef>
              <c:f>'БЕЗ УЧЕТА СЧЕТОВ БЮДЖЕТА'!$A$82</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БЮДЖЕТА'!$B$82:$G$82</c:f>
            </c:numRef>
          </c:val>
        </c:ser>
        <c:ser>
          <c:idx val="74"/>
          <c:order val="74"/>
          <c:tx>
            <c:strRef>
              <c:f>'БЕЗ УЧЕТА СЧЕТОВ БЮДЖЕТА'!$A$83</c:f>
              <c:strCache>
                <c:ptCount val="1"/>
                <c:pt idx="0">
                  <c:v>Мероприятия администрации Михайловского муниципального района по молодежной политике</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БЮДЖЕТА'!$B$83:$G$83</c:f>
            </c:numRef>
          </c:val>
        </c:ser>
        <c:ser>
          <c:idx val="75"/>
          <c:order val="75"/>
          <c:tx>
            <c:strRef>
              <c:f>'БЕЗ УЧЕТА СЧЕТОВ БЮДЖЕТА'!$A$84</c:f>
              <c:strCache>
                <c:ptCount val="1"/>
                <c:pt idx="0">
                  <c:v>МП "Укрепление общественного здоровья в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БЮДЖЕТА'!$B$84:$G$84</c:f>
            </c:numRef>
          </c:val>
        </c:ser>
        <c:ser>
          <c:idx val="76"/>
          <c:order val="76"/>
          <c:tx>
            <c:strRef>
              <c:f>'БЕЗ УЧЕТА СЧЕТОВ БЮДЖЕТА'!$A$85</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БЮДЖЕТА'!$B$85:$G$85</c:f>
            </c:numRef>
          </c:val>
        </c:ser>
        <c:ser>
          <c:idx val="77"/>
          <c:order val="77"/>
          <c:tx>
            <c:strRef>
              <c:f>'БЕЗ УЧЕТА СЧЕТОВ БЮДЖЕТА'!$A$86</c:f>
              <c:strCache>
                <c:ptCount val="1"/>
                <c:pt idx="0">
                  <c:v>Мероприятия администрации Михайловского муниципального района по укреплению общественного здоровья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БЮДЖЕТА'!$B$86:$G$86</c:f>
            </c:numRef>
          </c:val>
        </c:ser>
        <c:ser>
          <c:idx val="78"/>
          <c:order val="78"/>
          <c:tx>
            <c:strRef>
              <c:f>'БЕЗ УЧЕТА СЧЕТОВ БЮДЖЕТА'!$A$87</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БЮДЖЕТА'!$B$87:$G$87</c:f>
            </c:numRef>
          </c:val>
        </c:ser>
        <c:ser>
          <c:idx val="79"/>
          <c:order val="79"/>
          <c:tx>
            <c:strRef>
              <c:f>'БЕЗ УЧЕТА СЧЕТОВ БЮДЖЕТА'!$A$88</c:f>
              <c:strCache>
                <c:ptCount val="1"/>
                <c:pt idx="0">
                  <c:v>Мероприятия районных бюджетных муниципальных учреждений по укреплению общественного здоровья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БЮДЖЕТА'!$B$88:$G$88</c:f>
            </c:numRef>
          </c:val>
        </c:ser>
        <c:ser>
          <c:idx val="80"/>
          <c:order val="80"/>
          <c:tx>
            <c:strRef>
              <c:f>'БЕЗ УЧЕТА СЧЕТОВ БЮДЖЕТА'!$A$89</c:f>
              <c:strCache>
                <c:ptCount val="1"/>
                <c:pt idx="0">
                  <c:v>МП"Развитие физической культуры и спорта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БЮДЖЕТА'!$B$89:$G$89</c:f>
            </c:numRef>
          </c:val>
        </c:ser>
        <c:ser>
          <c:idx val="81"/>
          <c:order val="81"/>
          <c:tx>
            <c:strRef>
              <c:f>'БЕЗ УЧЕТА СЧЕТОВ БЮДЖЕТА'!$A$90</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БЮДЖЕТА'!$B$90:$G$90</c:f>
            </c:numRef>
          </c:val>
        </c:ser>
        <c:ser>
          <c:idx val="82"/>
          <c:order val="82"/>
          <c:tx>
            <c:strRef>
              <c:f>'БЕЗ УЧЕТА СЧЕТОВ БЮДЖЕТА'!$A$91</c:f>
              <c:strCache>
                <c:ptCount val="1"/>
                <c:pt idx="0">
                  <c:v>Мероприятия администрации Михайловского муниципального района по развитию физической культуры и спорта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БЮДЖЕТА'!$B$91:$G$91</c:f>
            </c:numRef>
          </c:val>
        </c:ser>
        <c:ser>
          <c:idx val="83"/>
          <c:order val="83"/>
          <c:tx>
            <c:strRef>
              <c:f>'БЕЗ УЧЕТА СЧЕТОВ БЮДЖЕТА'!$A$92</c:f>
              <c:strCache>
                <c:ptCount val="1"/>
                <c:pt idx="0">
                  <c:v>Мероприятия районных бюджетных муниципальных учреждений по развитию физической культуры и спорта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БЮДЖЕТА'!$B$92:$G$92</c:f>
            </c:numRef>
          </c:val>
        </c:ser>
        <c:ser>
          <c:idx val="84"/>
          <c:order val="84"/>
          <c:tx>
            <c:strRef>
              <c:f>'БЕЗ УЧЕТА СЧЕТОВ БЮДЖЕТА'!$A$93</c:f>
              <c:strCache>
                <c:ptCount val="1"/>
                <c:pt idx="0">
                  <c:v>Приобретение и поставка спортивного инвентаря, спортивного оборудования и иного имущества для развития массового спорта за счет средств краевого бюджета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БЮДЖЕТА'!$B$93:$G$93</c:f>
            </c:numRef>
          </c:val>
        </c:ser>
        <c:ser>
          <c:idx val="85"/>
          <c:order val="85"/>
          <c:tx>
            <c:strRef>
              <c:f>'БЕЗ УЧЕТА СЧЕТОВ БЮДЖЕТА'!$A$94</c:f>
              <c:strCache>
                <c:ptCount val="1"/>
                <c:pt idx="0">
                  <c:v>Приобретение и поставка спортивного инвентаря, спортивного оборудования и иного имущества для развития массового спорта за счет средств местного бюджета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БЮДЖЕТА'!$B$94:$G$94</c:f>
            </c:numRef>
          </c:val>
        </c:ser>
        <c:ser>
          <c:idx val="86"/>
          <c:order val="86"/>
          <c:tx>
            <c:strRef>
              <c:f>'БЕЗ УЧЕТА СЧЕТОВ БЮДЖЕТА'!$A$95</c:f>
              <c:strCache>
                <c:ptCount val="1"/>
                <c:pt idx="0">
                  <c:v>МП  "Развитие культуры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БЮДЖЕТА'!$B$95:$G$95</c:f>
            </c:numRef>
          </c:val>
        </c:ser>
        <c:ser>
          <c:idx val="87"/>
          <c:order val="87"/>
          <c:tx>
            <c:strRef>
              <c:f>'БЕЗ УЧЕТА СЧЕТОВ БЮДЖЕТА'!$A$96</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БЮДЖЕТА'!$B$96:$G$96</c:f>
            </c:numRef>
          </c:val>
        </c:ser>
        <c:ser>
          <c:idx val="88"/>
          <c:order val="88"/>
          <c:tx>
            <c:strRef>
              <c:f>'БЕЗ УЧЕТА СЧЕТОВ БЮДЖЕТА'!$A$97</c:f>
              <c:strCache>
                <c:ptCount val="1"/>
                <c:pt idx="0">
                  <c:v>Подпрограмма "Развитие культуры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БЮДЖЕТА'!$B$97:$G$97</c:f>
            </c:numRef>
          </c:val>
        </c:ser>
        <c:ser>
          <c:idx val="89"/>
          <c:order val="89"/>
          <c:tx>
            <c:strRef>
              <c:f>'БЕЗ УЧЕТА СЧЕТОВ БЮДЖЕТА'!$A$98</c:f>
              <c:strCache>
                <c:ptCount val="1"/>
                <c:pt idx="0">
                  <c:v>Мероприятия администрации Михайловского муниципального района по развитию культуры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БЮДЖЕТА'!$B$98:$G$98</c:f>
            </c:numRef>
          </c:val>
        </c:ser>
        <c:ser>
          <c:idx val="90"/>
          <c:order val="90"/>
          <c:tx>
            <c:strRef>
              <c:f>'БЕЗ УЧЕТА СЧЕТОВ БЮДЖЕТА'!$A$99</c:f>
              <c:strCache>
                <c:ptCount val="1"/>
                <c:pt idx="0">
                  <c:v>Расходы связанные с реализацией федеральной целевой программы "Увековечение памяти погибших при защите Отечества на 2019 - 2024 годы"</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БЮДЖЕТА'!$B$99:$G$99</c:f>
            </c:numRef>
          </c:val>
        </c:ser>
        <c:ser>
          <c:idx val="91"/>
          <c:order val="91"/>
          <c:tx>
            <c:strRef>
              <c:f>'БЕЗ УЧЕТА СЧЕТОВ БЮДЖЕТА'!$A$100</c:f>
              <c:strCache>
                <c:ptCount val="1"/>
                <c:pt idx="0">
                  <c:v>Подпрограмма "Сохранение и развитие учреждений культуры в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БЮДЖЕТА'!$B$100:$G$100</c:f>
            </c:numRef>
          </c:val>
        </c:ser>
        <c:ser>
          <c:idx val="92"/>
          <c:order val="92"/>
          <c:tx>
            <c:strRef>
              <c:f>'БЕЗ УЧЕТА СЧЕТОВ БЮДЖЕТА'!$A$101</c:f>
              <c:strCache>
                <c:ptCount val="1"/>
                <c:pt idx="0">
                  <c:v>Обеспечение деятельности районных бюджетных муниципальных учреждений культуры</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БЮДЖЕТА'!$B$101:$G$101</c:f>
            </c:numRef>
          </c:val>
        </c:ser>
        <c:ser>
          <c:idx val="93"/>
          <c:order val="93"/>
          <c:tx>
            <c:strRef>
              <c:f>'БЕЗ УЧЕТА СЧЕТОВ БЮДЖЕТА'!$A$102</c:f>
              <c:strCache>
                <c:ptCount val="1"/>
                <c:pt idx="0">
                  <c:v>Субсидии бюджетным учреждениям на иные цели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БЮДЖЕТА'!$B$102:$G$102</c:f>
            </c:numRef>
          </c:val>
        </c:ser>
        <c:ser>
          <c:idx val="94"/>
          <c:order val="94"/>
          <c:tx>
            <c:strRef>
              <c:f>'БЕЗ УЧЕТА СЧЕТОВ БЮДЖЕТА'!$A$103</c:f>
              <c:strCache>
                <c:ptCount val="1"/>
                <c:pt idx="0">
                  <c:v>Обеспечение деятельности подведомственных учреждений библиотечного обслуживания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БЮДЖЕТА'!$B$103:$G$103</c:f>
            </c:numRef>
          </c:val>
        </c:ser>
        <c:ser>
          <c:idx val="95"/>
          <c:order val="95"/>
          <c:tx>
            <c:strRef>
              <c:f>'БЕЗ УЧЕТА СЧЕТОВ БЮДЖЕТА'!$A$104</c:f>
              <c:strCache>
                <c:ptCount val="1"/>
                <c:pt idx="0">
                  <c:v>Расходы на комплектование книжных фондов и обеспечение информационно-техническим оборудованием библиотек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БЮДЖЕТА'!$B$104:$G$104</c:f>
            </c:numRef>
          </c:val>
        </c:ser>
        <c:ser>
          <c:idx val="96"/>
          <c:order val="96"/>
          <c:tx>
            <c:strRef>
              <c:f>'БЕЗ УЧЕТА СЧЕТОВ БЮДЖЕТА'!$A$105</c:f>
              <c:strCache>
                <c:ptCount val="1"/>
                <c:pt idx="0">
                  <c:v>Расходы на комплектование книжных фондов и обеспечение информационно-техническим оборудованием библиотек за счет местного бюджета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БЮДЖЕТА'!$B$105:$G$105</c:f>
            </c:numRef>
          </c:val>
        </c:ser>
        <c:ser>
          <c:idx val="97"/>
          <c:order val="97"/>
          <c:tx>
            <c:strRef>
              <c:f>'БЕЗ УЧЕТА СЧЕТОВ БЮДЖЕТА'!$A$106</c:f>
              <c:strCache>
                <c:ptCount val="1"/>
                <c:pt idx="0">
                  <c:v>Обеспечение развития и укрепления материально-технической базы домов культуры в населенных пунктах с числом жителей до 50 тысяч человек</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БЮДЖЕТА'!$B$106:$G$106</c:f>
            </c:numRef>
          </c:val>
        </c:ser>
        <c:ser>
          <c:idx val="98"/>
          <c:order val="98"/>
          <c:tx>
            <c:strRef>
              <c:f>'БЕЗ УЧЕТА СЧЕТОВ БЮДЖЕТА'!$A$107</c:f>
              <c:strCache>
                <c:ptCount val="1"/>
                <c:pt idx="0">
                  <c:v>Государственная поддержка отрасли культуры (модернизация библиотек в части комплектования книжных фондов библиотек муниципальных образований и государственных общедоступных библиотек)</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БЮДЖЕТА'!$B$107:$G$107</c:f>
            </c:numRef>
          </c:val>
        </c:ser>
        <c:ser>
          <c:idx val="99"/>
          <c:order val="99"/>
          <c:tx>
            <c:strRef>
              <c:f>'БЕЗ УЧЕТА СЧЕТОВ БЮДЖЕТА'!$A$108</c:f>
              <c:strCache>
                <c:ptCount val="1"/>
                <c:pt idx="0">
                  <c:v>Подпрограмма "Юные таланты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БЮДЖЕТА'!$B$108:$G$108</c:f>
            </c:numRef>
          </c:val>
        </c:ser>
        <c:ser>
          <c:idx val="100"/>
          <c:order val="100"/>
          <c:tx>
            <c:strRef>
              <c:f>'БЕЗ УЧЕТА СЧЕТОВ БЮДЖЕТА'!$A$109</c:f>
              <c:strCache>
                <c:ptCount val="1"/>
                <c:pt idx="0">
                  <c:v>Мероприятия администрации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БЮДЖЕТА'!$B$109:$G$109</c:f>
            </c:numRef>
          </c:val>
        </c:ser>
        <c:ser>
          <c:idx val="101"/>
          <c:order val="101"/>
          <c:tx>
            <c:strRef>
              <c:f>'БЕЗ УЧЕТА СЧЕТОВ БЮДЖЕТА'!$A$110</c:f>
              <c:strCache>
                <c:ptCount val="1"/>
                <c:pt idx="0">
                  <c:v>МП "Защита населения и территорий от чрезвычайных ситуаций, обеспечение пожарной безопасности и безопасности людей на водных объектах"</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БЮДЖЕТА'!$B$110:$G$110</c:f>
            </c:numRef>
          </c:val>
        </c:ser>
        <c:ser>
          <c:idx val="102"/>
          <c:order val="102"/>
          <c:tx>
            <c:strRef>
              <c:f>'БЕЗ УЧЕТА СЧЕТОВ БЮДЖЕТА'!$A$111</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БЮДЖЕТА'!$B$111:$G$111</c:f>
            </c:numRef>
          </c:val>
        </c:ser>
        <c:ser>
          <c:idx val="103"/>
          <c:order val="103"/>
          <c:tx>
            <c:strRef>
              <c:f>'БЕЗ УЧЕТА СЧЕТОВ БЮДЖЕТА'!$A$112</c:f>
              <c:strCache>
                <c:ptCount val="1"/>
                <c:pt idx="0">
                  <c:v>Подпрограмма "Защита населения и территорий от чрезвычайных ситуаций"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БЮДЖЕТА'!$B$112:$G$112</c:f>
            </c:numRef>
          </c:val>
        </c:ser>
        <c:ser>
          <c:idx val="104"/>
          <c:order val="104"/>
          <c:tx>
            <c:strRef>
              <c:f>'БЕЗ УЧЕТА СЧЕТОВ БЮДЖЕТА'!$A$113</c:f>
              <c:strCache>
                <c:ptCount val="1"/>
                <c:pt idx="0">
                  <c:v>Мероприятия администрации Михайловского муниципального района по защите населения и территорий от чрезвычайных ситуаций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БЮДЖЕТА'!$B$113:$G$113</c:f>
            </c:numRef>
          </c:val>
        </c:ser>
        <c:ser>
          <c:idx val="105"/>
          <c:order val="105"/>
          <c:tx>
            <c:strRef>
              <c:f>'БЕЗ УЧЕТА СЧЕТОВ БЮДЖЕТА'!$A$114</c:f>
              <c:strCache>
                <c:ptCount val="1"/>
                <c:pt idx="0">
                  <c:v>Подпрограмма "Обеспечение пожарной безопасности"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БЮДЖЕТА'!$B$114:$G$114</c:f>
            </c:numRef>
          </c:val>
        </c:ser>
        <c:ser>
          <c:idx val="106"/>
          <c:order val="106"/>
          <c:tx>
            <c:strRef>
              <c:f>'БЕЗ УЧЕТА СЧЕТОВ БЮДЖЕТА'!$A$115</c:f>
              <c:strCache>
                <c:ptCount val="1"/>
                <c:pt idx="0">
                  <c:v>Мероприятия администрации Михайловского муниципального района по обеспечению пожарной безопасности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БЮДЖЕТА'!$B$115:$G$115</c:f>
            </c:numRef>
          </c:val>
        </c:ser>
        <c:ser>
          <c:idx val="107"/>
          <c:order val="107"/>
          <c:tx>
            <c:strRef>
              <c:f>'БЕЗ УЧЕТА СЧЕТОВ БЮДЖЕТА'!$A$116</c:f>
              <c:strCache>
                <c:ptCount val="1"/>
                <c:pt idx="0">
                  <c:v>МП"Профилактика терроризма и противодействие экстремизму на территории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БЮДЖЕТА'!$B$116:$G$116</c:f>
            </c:numRef>
          </c:val>
        </c:ser>
        <c:ser>
          <c:idx val="108"/>
          <c:order val="108"/>
          <c:tx>
            <c:strRef>
              <c:f>'БЕЗ УЧЕТА СЧЕТОВ БЮДЖЕТА'!$A$117</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БЮДЖЕТА'!$B$117:$G$117</c:f>
            </c:numRef>
          </c:val>
        </c:ser>
        <c:ser>
          <c:idx val="109"/>
          <c:order val="109"/>
          <c:tx>
            <c:strRef>
              <c:f>'БЕЗ УЧЕТА СЧЕТОВ БЮДЖЕТА'!$A$118</c:f>
              <c:strCache>
                <c:ptCount val="1"/>
                <c:pt idx="0">
                  <c:v>Мероприятия администрации Михайловского муниципального района по профилактике терроризма и противодействию экстремизму</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БЮДЖЕТА'!$B$118:$G$118</c:f>
            </c:numRef>
          </c:val>
        </c:ser>
        <c:ser>
          <c:idx val="110"/>
          <c:order val="110"/>
          <c:tx>
            <c:strRef>
              <c:f>'БЕЗ УЧЕТА СЧЕТОВ БЮДЖЕТА'!$A$119</c:f>
              <c:strCache>
                <c:ptCount val="1"/>
                <c:pt idx="0">
                  <c:v>МП"Программа комплексного развития систем коммунальной инфраструктуры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БЮДЖЕТА'!$B$119:$G$119</c:f>
            </c:numRef>
          </c:val>
        </c:ser>
        <c:ser>
          <c:idx val="111"/>
          <c:order val="111"/>
          <c:tx>
            <c:strRef>
              <c:f>'БЕЗ УЧЕТА СЧЕТОВ БЮДЖЕТА'!$A$120</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БЮДЖЕТА'!$B$120:$G$120</c:f>
            </c:numRef>
          </c:val>
        </c:ser>
        <c:ser>
          <c:idx val="112"/>
          <c:order val="112"/>
          <c:tx>
            <c:strRef>
              <c:f>'БЕЗ УЧЕТА СЧЕТОВ БЮДЖЕТА'!$A$121</c:f>
              <c:strCache>
                <c:ptCount val="1"/>
                <c:pt idx="0">
                  <c:v>Мероприятия администрации Михайловского муниципального района по комплексному развитию системы коммунальной инфраструктуры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БЮДЖЕТА'!$B$121:$G$121</c:f>
            </c:numRef>
          </c:val>
        </c:ser>
        <c:ser>
          <c:idx val="113"/>
          <c:order val="113"/>
          <c:tx>
            <c:strRef>
              <c:f>'БЕЗ УЧЕТА СЧЕТОВ БЮДЖЕТА'!$A$122</c:f>
              <c:strCache>
                <c:ptCount val="1"/>
                <c:pt idx="0">
                  <c:v>Мероприятия районных казенных муниципальных учреждений  по содержанию жилищно-коммунального хозяйства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БЮДЖЕТА'!$B$122:$G$122</c:f>
            </c:numRef>
          </c:val>
        </c:ser>
        <c:ser>
          <c:idx val="114"/>
          <c:order val="114"/>
          <c:tx>
            <c:strRef>
              <c:f>'БЕЗ УЧЕТА СЧЕТОВ БЮДЖЕТА'!$A$123</c:f>
              <c:strCache>
                <c:ptCount val="1"/>
                <c:pt idx="0">
                  <c:v>Расходы по обеспечение граждан твердым топливом (дровами)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БЮДЖЕТА'!$B$123:$G$123</c:f>
            </c:numRef>
          </c:val>
        </c:ser>
        <c:ser>
          <c:idx val="115"/>
          <c:order val="115"/>
          <c:tx>
            <c:strRef>
              <c:f>'БЕЗ УЧЕТА СЧЕТОВ БЮДЖЕТА'!$A$124</c:f>
              <c:strCache>
                <c:ptCount val="1"/>
                <c:pt idx="0">
                  <c:v>Расходы по обеспечение граждан твердым топливом (дровами) местный бюджет</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БЮДЖЕТА'!$B$124:$G$124</c:f>
            </c:numRef>
          </c:val>
        </c:ser>
        <c:ser>
          <c:idx val="116"/>
          <c:order val="116"/>
          <c:tx>
            <c:strRef>
              <c:f>'БЕЗ УЧЕТА СЧЕТОВ БЮДЖЕТА'!$A$125</c:f>
              <c:strCache>
                <c:ptCount val="1"/>
                <c:pt idx="0">
                  <c:v>Мероприятия по энергосбережению и повышению энергетической эффективности систем коммунальной инфраструктуры за счет бюджета Приморского края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БЮДЖЕТА'!$B$125:$G$125</c:f>
            </c:numRef>
          </c:val>
        </c:ser>
        <c:ser>
          <c:idx val="117"/>
          <c:order val="117"/>
          <c:tx>
            <c:strRef>
              <c:f>'БЕЗ УЧЕТА СЧЕТОВ БЮДЖЕТА'!$A$126</c:f>
              <c:strCache>
                <c:ptCount val="1"/>
                <c:pt idx="0">
                  <c:v>Мероприятия по энергосбережению и повышению энергетической эффективности систем коммунальной инфраструктуры за счет местногобюджета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БЮДЖЕТА'!$B$126:$G$126</c:f>
            </c:numRef>
          </c:val>
        </c:ser>
        <c:ser>
          <c:idx val="118"/>
          <c:order val="118"/>
          <c:tx>
            <c:strRef>
              <c:f>'БЕЗ УЧЕТА СЧЕТОВ БЮДЖЕТА'!$A$127</c:f>
              <c:strCache>
                <c:ptCount val="1"/>
                <c:pt idx="0">
                  <c:v>МП «Развитие и поддержка социально ориентированных некоммерческих организаций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БЮДЖЕТА'!$B$127:$G$127</c:f>
            </c:numRef>
          </c:val>
        </c:ser>
        <c:ser>
          <c:idx val="119"/>
          <c:order val="119"/>
          <c:tx>
            <c:strRef>
              <c:f>'БЕЗ УЧЕТА СЧЕТОВ БЮДЖЕТА'!$A$128</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БЮДЖЕТА'!$B$128:$G$128</c:f>
            </c:numRef>
          </c:val>
        </c:ser>
        <c:ser>
          <c:idx val="120"/>
          <c:order val="120"/>
          <c:tx>
            <c:strRef>
              <c:f>'БЕЗ УЧЕТА СЧЕТОВ БЮДЖЕТА'!$A$129</c:f>
              <c:strCache>
                <c:ptCount val="1"/>
                <c:pt idx="0">
                  <c:v>Мероприятия администрации Михайловского муниципального района по развитию и поддержке социально ориентированных некоммерческих организаций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БЮДЖЕТА'!$B$129:$G$129</c:f>
            </c:numRef>
          </c:val>
        </c:ser>
        <c:ser>
          <c:idx val="121"/>
          <c:order val="121"/>
          <c:tx>
            <c:strRef>
              <c:f>'БЕЗ УЧЕТА СЧЕТОВ БЮДЖЕТА'!$A$130</c:f>
              <c:strCache>
                <c:ptCount val="1"/>
                <c:pt idx="0">
                  <c:v>МП"Программа комплексного развития системы социальной инфраструктуры ММР"</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БЮДЖЕТА'!$B$130:$G$130</c:f>
            </c:numRef>
          </c:val>
        </c:ser>
        <c:ser>
          <c:idx val="122"/>
          <c:order val="122"/>
          <c:tx>
            <c:strRef>
              <c:f>'БЕЗ УЧЕТА СЧЕТОВ БЮДЖЕТА'!$A$131</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БЮДЖЕТА'!$B$131:$G$131</c:f>
            </c:numRef>
          </c:val>
        </c:ser>
        <c:ser>
          <c:idx val="123"/>
          <c:order val="123"/>
          <c:tx>
            <c:strRef>
              <c:f>'БЕЗ УЧЕТА СЧЕТОВ БЮДЖЕТА'!$A$132</c:f>
              <c:strCache>
                <c:ptCount val="1"/>
                <c:pt idx="0">
                  <c:v>Средства краевого бюджета на капитальный ремонт зданий и благоустройство территорий муниципальных образовательных организаций, оказывающих услуги дошкольного образования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БЮДЖЕТА'!$B$132:$G$132</c:f>
            </c:numRef>
          </c:val>
        </c:ser>
        <c:ser>
          <c:idx val="124"/>
          <c:order val="124"/>
          <c:tx>
            <c:strRef>
              <c:f>'БЕЗ УЧЕТА СЧЕТОВ БЮДЖЕТА'!$A$133</c:f>
              <c:strCache>
                <c:ptCount val="1"/>
                <c:pt idx="0">
                  <c:v>Средства местного бюджета на капитальный ремонт зданий и благоустройство территорий муниципальных образовательных организаций, оказывающих услуги дошкольного образования</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БЮДЖЕТА'!$B$133:$G$133</c:f>
            </c:numRef>
          </c:val>
        </c:ser>
        <c:ser>
          <c:idx val="125"/>
          <c:order val="125"/>
          <c:tx>
            <c:strRef>
              <c:f>'БЕЗ УЧЕТА СЧЕТОВ БЮДЖЕТА'!$A$134</c:f>
              <c:strCache>
                <c:ptCount val="1"/>
                <c:pt idx="0">
                  <c:v>Расходы на капитальный ремонт зданий муниципальных общеобразовательных учреждений за счет средств краевого бюджета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БЮДЖЕТА'!$B$134:$G$134</c:f>
            </c:numRef>
          </c:val>
        </c:ser>
        <c:ser>
          <c:idx val="126"/>
          <c:order val="126"/>
          <c:tx>
            <c:strRef>
              <c:f>'БЕЗ УЧЕТА СЧЕТОВ БЮДЖЕТА'!$A$135</c:f>
              <c:strCache>
                <c:ptCount val="1"/>
                <c:pt idx="0">
                  <c:v>Расходы на капитальный ремонт зданий муниципальных общеобразовательных учреждений за счет средств местного бюджета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БЮДЖЕТА'!$B$135:$G$135</c:f>
            </c:numRef>
          </c:val>
        </c:ser>
        <c:ser>
          <c:idx val="127"/>
          <c:order val="127"/>
          <c:tx>
            <c:strRef>
              <c:f>'БЕЗ УЧЕТА СЧЕТОВ БЮДЖЕТА'!$A$136</c:f>
              <c:strCache>
                <c:ptCount val="1"/>
                <c:pt idx="0">
                  <c:v>МП «Обеспечение безопасности дорожного движения в Михайловском муниципальном районе»</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БЮДЖЕТА'!$B$136:$G$136</c:f>
            </c:numRef>
          </c:val>
        </c:ser>
        <c:ser>
          <c:idx val="128"/>
          <c:order val="128"/>
          <c:tx>
            <c:strRef>
              <c:f>'БЕЗ УЧЕТА СЧЕТОВ БЮДЖЕТА'!$A$137</c:f>
              <c:strCache>
                <c:ptCount val="1"/>
                <c:pt idx="0">
                  <c:v>МУНИЦИПАЛЬНОЕ ОБРАЗОВАТЕЛЬНОЕ УЧРЕЖБЕНИЕ "МЕТОДИЧЕСКАЯ СЛУЖБА ОБЕСПЕЧЕНИЯ ОБРАЗОВАТЕЛЬНЫХ УЧРЕЖДЕНИЙ"</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БЮДЖЕТА'!$B$137:$G$137</c:f>
            </c:numRef>
          </c:val>
        </c:ser>
        <c:ser>
          <c:idx val="129"/>
          <c:order val="129"/>
          <c:tx>
            <c:strRef>
              <c:f>'БЕЗ УЧЕТА СЧЕТОВ БЮДЖЕТА'!$A$138</c:f>
              <c:strCache>
                <c:ptCount val="1"/>
                <c:pt idx="0">
                  <c:v>Субсидии бюджетным учреждениям на иные цели</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БЮДЖЕТА'!$B$138:$G$138</c:f>
            </c:numRef>
          </c:val>
        </c:ser>
        <c:ser>
          <c:idx val="130"/>
          <c:order val="130"/>
          <c:tx>
            <c:strRef>
              <c:f>'БЕЗ УЧЕТА СЧЕТОВ БЮДЖЕТА'!$A$139</c:f>
              <c:strCache>
                <c:ptCount val="1"/>
                <c:pt idx="0">
                  <c:v>МП «Содержание и ремонт муниципального жилого фонда в Михайловском муниципальном районе»</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БЮДЖЕТА'!$B$139:$G$139</c:f>
            </c:numRef>
          </c:val>
        </c:ser>
        <c:ser>
          <c:idx val="131"/>
          <c:order val="131"/>
          <c:tx>
            <c:strRef>
              <c:f>'БЕЗ УЧЕТА СЧЕТОВ БЮДЖЕТА'!$A$140</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БЮДЖЕТА'!$B$140:$G$140</c:f>
            </c:numRef>
          </c:val>
        </c:ser>
        <c:ser>
          <c:idx val="132"/>
          <c:order val="132"/>
          <c:tx>
            <c:strRef>
              <c:f>'БЕЗ УЧЕТА СЧЕТОВ БЮДЖЕТА'!$A$141</c:f>
              <c:strCache>
                <c:ptCount val="1"/>
                <c:pt idx="0">
                  <c:v>Мероприятия администрации Михайловского муниципального района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БЮДЖЕТА'!$B$141:$G$141</c:f>
            </c:numRef>
          </c:val>
        </c:ser>
        <c:ser>
          <c:idx val="133"/>
          <c:order val="133"/>
          <c:tx>
            <c:strRef>
              <c:f>'БЕЗ УЧЕТА СЧЕТОВ БЮДЖЕТА'!$A$142</c:f>
              <c:strCache>
                <c:ptCount val="1"/>
                <c:pt idx="0">
                  <c:v>МП «Противодействие коррупции на территории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БЮДЖЕТА'!$B$142:$G$142</c:f>
            </c:numRef>
          </c:val>
        </c:ser>
        <c:ser>
          <c:idx val="134"/>
          <c:order val="134"/>
          <c:tx>
            <c:strRef>
              <c:f>'БЕЗ УЧЕТА СЧЕТОВ БЮДЖЕТА'!$A$143</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БЮДЖЕТА'!$B$143:$G$143</c:f>
            </c:numRef>
          </c:val>
        </c:ser>
        <c:ser>
          <c:idx val="135"/>
          <c:order val="135"/>
          <c:tx>
            <c:strRef>
              <c:f>'БЕЗ УЧЕТА СЧЕТОВ БЮДЖЕТА'!$A$144</c:f>
              <c:strCache>
                <c:ptCount val="1"/>
                <c:pt idx="0">
                  <c:v>Мероприятия администрации Михайловского муниципального района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БЮДЖЕТА'!$B$144:$G$144</c:f>
            </c:numRef>
          </c:val>
        </c:ser>
        <c:ser>
          <c:idx val="136"/>
          <c:order val="136"/>
          <c:tx>
            <c:strRef>
              <c:f>'БЕЗ УЧЕТА СЧЕТОВ БЮДЖЕТА'!$A$145</c:f>
              <c:strCache>
                <c:ptCount val="1"/>
                <c:pt idx="0">
                  <c:v>МП «Управление муниципальным имуществом и земельными ресурсами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БЮДЖЕТА'!$B$145:$G$145</c:f>
            </c:numRef>
          </c:val>
        </c:ser>
        <c:ser>
          <c:idx val="137"/>
          <c:order val="137"/>
          <c:tx>
            <c:strRef>
              <c:f>'БЕЗ УЧЕТА СЧЕТОВ БЮДЖЕТА'!$A$146</c:f>
              <c:strCache>
                <c:ptCount val="1"/>
                <c:pt idx="0">
                  <c:v>АДМИНИСТРАЦИЯ МИХАЙЛОВСКОГО МУНИЦИПАЛЬНОГО РАЙОНА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БЮДЖЕТА'!$B$146:$G$146</c:f>
            </c:numRef>
          </c:val>
        </c:ser>
        <c:ser>
          <c:idx val="138"/>
          <c:order val="138"/>
          <c:tx>
            <c:strRef>
              <c:f>'БЕЗ УЧЕТА СЧЕТОВ БЮДЖЕТА'!$A$147</c:f>
              <c:strCache>
                <c:ptCount val="1"/>
                <c:pt idx="0">
                  <c:v>Мероприятия администрации Михайловского муниципального района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БЮДЖЕТА'!$B$147:$G$147</c:f>
            </c:numRef>
          </c:val>
        </c:ser>
        <c:ser>
          <c:idx val="139"/>
          <c:order val="139"/>
          <c:tx>
            <c:strRef>
              <c:f>'БЕЗ УЧЕТА СЧЕТОВ БЮДЖЕТА'!$A$148</c:f>
              <c:strCache>
                <c:ptCount val="1"/>
                <c:pt idx="0">
                  <c:v>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 </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БЮДЖЕТА'!$B$148:$G$148</c:f>
            </c:numRef>
          </c:val>
        </c:ser>
        <c:ser>
          <c:idx val="140"/>
          <c:order val="140"/>
          <c:tx>
            <c:strRef>
              <c:f>'БЕЗ УЧЕТА СЧЕТОВ БЮДЖЕТА'!$A$149</c:f>
              <c:strCache>
                <c:ptCount val="1"/>
                <c:pt idx="0">
                  <c:v>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 за счет средств краевого бюджета</c:v>
                </c:pt>
              </c:strCache>
            </c:strRef>
          </c:tx>
          <c:invertIfNegative val="0"/>
          <c:cat>
            <c:strRef>
              <c:f>'БЕЗ УЧЕТА СЧЕТОВ БЮДЖЕТА'!$B$8:$G$8</c:f>
              <c:strCache>
                <c:ptCount val="3"/>
                <c:pt idx="0">
                  <c:v>2023 год</c:v>
                </c:pt>
                <c:pt idx="1">
                  <c:v>2024 год</c:v>
                </c:pt>
                <c:pt idx="2">
                  <c:v>2025 год</c:v>
                </c:pt>
              </c:strCache>
            </c:strRef>
          </c:cat>
          <c:val>
            <c:numRef>
              <c:f>'БЕЗ УЧЕТА СЧЕТОВ БЮДЖЕТА'!$B$149:$G$149</c:f>
            </c:numRef>
          </c:val>
        </c:ser>
        <c:ser>
          <c:idx val="141"/>
          <c:order val="141"/>
          <c:tx>
            <c:strRef>
              <c:f>'БЕЗ УЧЕТА СЧЕТОВ БЮДЖЕТА'!$A$150</c:f>
              <c:strCache>
                <c:ptCount val="1"/>
                <c:pt idx="0">
                  <c:v>Непрограммные направления деятельности органов муниципальной  власти</c:v>
                </c:pt>
              </c:strCache>
            </c:strRef>
          </c:tx>
          <c:invertIfNegative val="0"/>
          <c:dLbls>
            <c:dLbl>
              <c:idx val="0"/>
              <c:layout>
                <c:manualLayout>
                  <c:x val="1.9791666666666666E-2"/>
                  <c:y val="-2.4074074074074074E-2"/>
                </c:manualLayout>
              </c:layout>
              <c:showLegendKey val="0"/>
              <c:showVal val="1"/>
              <c:showCatName val="0"/>
              <c:showSerName val="0"/>
              <c:showPercent val="0"/>
              <c:showBubbleSize val="0"/>
            </c:dLbl>
            <c:dLbl>
              <c:idx val="1"/>
              <c:layout>
                <c:manualLayout>
                  <c:x val="1.7708333333333333E-2"/>
                  <c:y val="-2.9629629629629631E-2"/>
                </c:manualLayout>
              </c:layout>
              <c:showLegendKey val="0"/>
              <c:showVal val="1"/>
              <c:showCatName val="0"/>
              <c:showSerName val="0"/>
              <c:showPercent val="0"/>
              <c:showBubbleSize val="0"/>
            </c:dLbl>
            <c:dLbl>
              <c:idx val="2"/>
              <c:layout>
                <c:manualLayout>
                  <c:x val="2.0833333333333409E-2"/>
                  <c:y val="-2.777777777777791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'БЕЗ УЧЕТА СЧЕТОВ БЮДЖЕТА'!$B$8:$G$8</c:f>
              <c:strCache>
                <c:ptCount val="3"/>
                <c:pt idx="0">
                  <c:v>2023 год</c:v>
                </c:pt>
                <c:pt idx="1">
                  <c:v>2024 год</c:v>
                </c:pt>
                <c:pt idx="2">
                  <c:v>2025 год</c:v>
                </c:pt>
              </c:strCache>
            </c:strRef>
          </c:cat>
          <c:val>
            <c:numRef>
              <c:f>'БЕЗ УЧЕТА СЧЕТОВ БЮДЖЕТА'!$B$150:$G$150</c:f>
              <c:numCache>
                <c:formatCode>#,##0.00</c:formatCode>
                <c:ptCount val="3"/>
                <c:pt idx="0">
                  <c:v>245006.18797000003</c:v>
                </c:pt>
                <c:pt idx="1">
                  <c:v>212017.02680000002</c:v>
                </c:pt>
                <c:pt idx="2">
                  <c:v>212581.94323999999</c:v>
                </c:pt>
              </c:numCache>
            </c:numRef>
          </c:val>
        </c:ser>
        <c:dLbls>
          <c:showLegendKey val="0"/>
          <c:showVal val="0"/>
          <c:showCatName val="0"/>
          <c:showSerName val="0"/>
          <c:showPercent val="0"/>
          <c:showBubbleSize val="0"/>
        </c:dLbls>
        <c:gapWidth val="150"/>
        <c:shape val="box"/>
        <c:axId val="73889280"/>
        <c:axId val="74825728"/>
        <c:axId val="0"/>
      </c:bar3DChart>
      <c:catAx>
        <c:axId val="73889280"/>
        <c:scaling>
          <c:orientation val="minMax"/>
        </c:scaling>
        <c:delete val="0"/>
        <c:axPos val="b"/>
        <c:majorTickMark val="out"/>
        <c:minorTickMark val="none"/>
        <c:tickLblPos val="nextTo"/>
        <c:crossAx val="74825728"/>
        <c:crosses val="autoZero"/>
        <c:auto val="1"/>
        <c:lblAlgn val="ctr"/>
        <c:lblOffset val="100"/>
        <c:noMultiLvlLbl val="0"/>
      </c:catAx>
      <c:valAx>
        <c:axId val="74825728"/>
        <c:scaling>
          <c:orientation val="minMax"/>
        </c:scaling>
        <c:delete val="0"/>
        <c:axPos val="l"/>
        <c:majorGridlines/>
        <c:numFmt formatCode="#,##0.00" sourceLinked="1"/>
        <c:majorTickMark val="out"/>
        <c:minorTickMark val="none"/>
        <c:tickLblPos val="nextTo"/>
        <c:crossAx val="738892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5631561679790049E-3"/>
          <c:y val="5.8804057435380723E-3"/>
          <c:w val="0.66088459645669295"/>
          <c:h val="0.99411959425646179"/>
        </c:manualLayout>
      </c:layout>
      <c:pie3DChart>
        <c:varyColors val="1"/>
        <c:ser>
          <c:idx val="0"/>
          <c:order val="0"/>
          <c:explosion val="25"/>
          <c:cat>
            <c:multiLvlStrRef>
              <c:f>'БЕЗ УЧЕТА СЧЕТОВ БЮДЖЕТА'!$A$9:$D$570</c:f>
              <c:multiLvlStrCache>
                <c:ptCount val="11"/>
                <c:lvl>
                  <c:pt idx="0">
                    <c:v>000</c:v>
                  </c:pt>
                  <c:pt idx="1">
                    <c:v>000</c:v>
                  </c:pt>
                  <c:pt idx="2">
                    <c:v>000</c:v>
                  </c:pt>
                  <c:pt idx="3">
                    <c:v>000</c:v>
                  </c:pt>
                  <c:pt idx="4">
                    <c:v>000</c:v>
                  </c:pt>
                  <c:pt idx="5">
                    <c:v>000</c:v>
                  </c:pt>
                  <c:pt idx="6">
                    <c:v>000</c:v>
                  </c:pt>
                  <c:pt idx="7">
                    <c:v>000</c:v>
                  </c:pt>
                  <c:pt idx="8">
                    <c:v>000</c:v>
                  </c:pt>
                  <c:pt idx="9">
                    <c:v>000</c:v>
                  </c:pt>
                  <c:pt idx="10">
                    <c:v>000</c:v>
                  </c:pt>
                </c:lvl>
                <c:lvl>
                  <c:pt idx="0">
                    <c:v>0000000000</c:v>
                  </c:pt>
                  <c:pt idx="1">
                    <c:v>0000000000</c:v>
                  </c:pt>
                  <c:pt idx="2">
                    <c:v>0000000000</c:v>
                  </c:pt>
                  <c:pt idx="3">
                    <c:v>0000000000</c:v>
                  </c:pt>
                  <c:pt idx="4">
                    <c:v>0000000000</c:v>
                  </c:pt>
                  <c:pt idx="5">
                    <c:v>0000000000</c:v>
                  </c:pt>
                  <c:pt idx="6">
                    <c:v>0000000000</c:v>
                  </c:pt>
                  <c:pt idx="7">
                    <c:v>0000000000</c:v>
                  </c:pt>
                  <c:pt idx="8">
                    <c:v>0000000000</c:v>
                  </c:pt>
                  <c:pt idx="9">
                    <c:v>00000000000</c:v>
                  </c:pt>
                  <c:pt idx="10">
                    <c:v>00000000000</c:v>
                  </c:pt>
                </c:lvl>
                <c:lvl>
                  <c:pt idx="0">
                    <c:v>0100</c:v>
                  </c:pt>
                  <c:pt idx="1">
                    <c:v>0300</c:v>
                  </c:pt>
                  <c:pt idx="2">
                    <c:v>0400</c:v>
                  </c:pt>
                  <c:pt idx="3">
                    <c:v>0500</c:v>
                  </c:pt>
                  <c:pt idx="4">
                    <c:v>0700</c:v>
                  </c:pt>
                  <c:pt idx="5">
                    <c:v>0800</c:v>
                  </c:pt>
                  <c:pt idx="6">
                    <c:v>1000</c:v>
                  </c:pt>
                  <c:pt idx="7">
                    <c:v>1100</c:v>
                  </c:pt>
                  <c:pt idx="8">
                    <c:v>1200</c:v>
                  </c:pt>
                  <c:pt idx="9">
                    <c:v>1300</c:v>
                  </c:pt>
                  <c:pt idx="10">
                    <c:v>1400</c:v>
                  </c:pt>
                </c:lvl>
                <c:lvl>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И КИНЕМАТОГРАФИЯ</c:v>
                  </c:pt>
                  <c:pt idx="6">
                    <c:v>СОЦИАЛЬНАЯ ПОЛИТИКА</c:v>
                  </c:pt>
                  <c:pt idx="7">
                    <c:v>ФИЗИЧЕСКАЯ КУЛЬТУРА И СПОРТ</c:v>
                  </c:pt>
                  <c:pt idx="8">
                    <c:v>СРЕДСТВА МАССОВОЙ ИНФОРМАЦИИ</c:v>
                  </c:pt>
                  <c:pt idx="9">
                    <c:v>ОБСЛУЖИВАНИЕ ГОСУДАРСТВЕННОГО И МУНИЦИПАЛЬНОГО ДОЛГА</c:v>
                  </c:pt>
                  <c:pt idx="10">
                    <c:v>МЕЖБЮДЖЕТНЫЕ ТРАНСФЕРТЫ БЮДЖЕТАМ СУБЪЕКТОВ РОССИЙСКОЙ ФЕДЕРАЦИИ И МУНИЦИПАЛЬНЫХ ОБРАЗОВАНИЙ ОБЩЕГО ХАРАКТЕРА</c:v>
                  </c:pt>
                </c:lvl>
              </c:multiLvlStrCache>
            </c:multiLvlStrRef>
          </c:cat>
          <c:val>
            <c:numRef>
              <c:f>'БЕЗ УЧЕТА СЧЕТОВ БЮДЖЕТА'!$E$9:$E$570</c:f>
            </c:numRef>
          </c:val>
        </c:ser>
        <c:ser>
          <c:idx val="1"/>
          <c:order val="1"/>
          <c:explosion val="25"/>
          <c:dLbls>
            <c:showLegendKey val="0"/>
            <c:showVal val="1"/>
            <c:showCatName val="0"/>
            <c:showSerName val="0"/>
            <c:showPercent val="0"/>
            <c:showBubbleSize val="0"/>
            <c:showLeaderLines val="1"/>
          </c:dLbls>
          <c:cat>
            <c:multiLvlStrRef>
              <c:f>'БЕЗ УЧЕТА СЧЕТОВ БЮДЖЕТА'!$A$9:$D$570</c:f>
              <c:multiLvlStrCache>
                <c:ptCount val="11"/>
                <c:lvl>
                  <c:pt idx="0">
                    <c:v>000</c:v>
                  </c:pt>
                  <c:pt idx="1">
                    <c:v>000</c:v>
                  </c:pt>
                  <c:pt idx="2">
                    <c:v>000</c:v>
                  </c:pt>
                  <c:pt idx="3">
                    <c:v>000</c:v>
                  </c:pt>
                  <c:pt idx="4">
                    <c:v>000</c:v>
                  </c:pt>
                  <c:pt idx="5">
                    <c:v>000</c:v>
                  </c:pt>
                  <c:pt idx="6">
                    <c:v>000</c:v>
                  </c:pt>
                  <c:pt idx="7">
                    <c:v>000</c:v>
                  </c:pt>
                  <c:pt idx="8">
                    <c:v>000</c:v>
                  </c:pt>
                  <c:pt idx="9">
                    <c:v>000</c:v>
                  </c:pt>
                  <c:pt idx="10">
                    <c:v>000</c:v>
                  </c:pt>
                </c:lvl>
                <c:lvl>
                  <c:pt idx="0">
                    <c:v>0000000000</c:v>
                  </c:pt>
                  <c:pt idx="1">
                    <c:v>0000000000</c:v>
                  </c:pt>
                  <c:pt idx="2">
                    <c:v>0000000000</c:v>
                  </c:pt>
                  <c:pt idx="3">
                    <c:v>0000000000</c:v>
                  </c:pt>
                  <c:pt idx="4">
                    <c:v>0000000000</c:v>
                  </c:pt>
                  <c:pt idx="5">
                    <c:v>0000000000</c:v>
                  </c:pt>
                  <c:pt idx="6">
                    <c:v>0000000000</c:v>
                  </c:pt>
                  <c:pt idx="7">
                    <c:v>0000000000</c:v>
                  </c:pt>
                  <c:pt idx="8">
                    <c:v>0000000000</c:v>
                  </c:pt>
                  <c:pt idx="9">
                    <c:v>00000000000</c:v>
                  </c:pt>
                  <c:pt idx="10">
                    <c:v>00000000000</c:v>
                  </c:pt>
                </c:lvl>
                <c:lvl>
                  <c:pt idx="0">
                    <c:v>0100</c:v>
                  </c:pt>
                  <c:pt idx="1">
                    <c:v>0300</c:v>
                  </c:pt>
                  <c:pt idx="2">
                    <c:v>0400</c:v>
                  </c:pt>
                  <c:pt idx="3">
                    <c:v>0500</c:v>
                  </c:pt>
                  <c:pt idx="4">
                    <c:v>0700</c:v>
                  </c:pt>
                  <c:pt idx="5">
                    <c:v>0800</c:v>
                  </c:pt>
                  <c:pt idx="6">
                    <c:v>1000</c:v>
                  </c:pt>
                  <c:pt idx="7">
                    <c:v>1100</c:v>
                  </c:pt>
                  <c:pt idx="8">
                    <c:v>1200</c:v>
                  </c:pt>
                  <c:pt idx="9">
                    <c:v>1300</c:v>
                  </c:pt>
                  <c:pt idx="10">
                    <c:v>1400</c:v>
                  </c:pt>
                </c:lvl>
                <c:lvl>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И КИНЕМАТОГРАФИЯ</c:v>
                  </c:pt>
                  <c:pt idx="6">
                    <c:v>СОЦИАЛЬНАЯ ПОЛИТИКА</c:v>
                  </c:pt>
                  <c:pt idx="7">
                    <c:v>ФИЗИЧЕСКАЯ КУЛЬТУРА И СПОРТ</c:v>
                  </c:pt>
                  <c:pt idx="8">
                    <c:v>СРЕДСТВА МАССОВОЙ ИНФОРМАЦИИ</c:v>
                  </c:pt>
                  <c:pt idx="9">
                    <c:v>ОБСЛУЖИВАНИЕ ГОСУДАРСТВЕННОГО И МУНИЦИПАЛЬНОГО ДОЛГА</c:v>
                  </c:pt>
                  <c:pt idx="10">
                    <c:v>МЕЖБЮДЖЕТНЫЕ ТРАНСФЕРТЫ БЮДЖЕТАМ СУБЪЕКТОВ РОССИЙСКОЙ ФЕДЕРАЦИИ И МУНИЦИПАЛЬНЫХ ОБРАЗОВАНИЙ ОБЩЕГО ХАРАКТЕРА</c:v>
                  </c:pt>
                </c:lvl>
              </c:multiLvlStrCache>
            </c:multiLvlStrRef>
          </c:cat>
          <c:val>
            <c:numRef>
              <c:f>'БЕЗ УЧЕТА СЧЕТОВ БЮДЖЕТА'!$F$9:$F$570</c:f>
              <c:numCache>
                <c:formatCode>#,##0.00</c:formatCode>
                <c:ptCount val="11"/>
                <c:pt idx="0" formatCode="#,##0.00000">
                  <c:v>160579.64878999998</c:v>
                </c:pt>
                <c:pt idx="1">
                  <c:v>2060</c:v>
                </c:pt>
                <c:pt idx="2" formatCode="#,##0.00000">
                  <c:v>30163.561509999996</c:v>
                </c:pt>
                <c:pt idx="3" formatCode="#,##0.00000">
                  <c:v>26896.36491</c:v>
                </c:pt>
                <c:pt idx="4" formatCode="#,##0.00000">
                  <c:v>865785.39060000004</c:v>
                </c:pt>
                <c:pt idx="5" formatCode="#,##0.00000">
                  <c:v>41223.204999999994</c:v>
                </c:pt>
                <c:pt idx="6" formatCode="#,##0.00000">
                  <c:v>63579.867319999998</c:v>
                </c:pt>
                <c:pt idx="7">
                  <c:v>25684.783230000001</c:v>
                </c:pt>
                <c:pt idx="8">
                  <c:v>5600</c:v>
                </c:pt>
                <c:pt idx="9">
                  <c:v>100</c:v>
                </c:pt>
                <c:pt idx="10" formatCode="#,##0.000">
                  <c:v>31540.146000000001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2330257545931775"/>
          <c:y val="2.734805833721707E-3"/>
          <c:w val="0.27044742454068238"/>
          <c:h val="0.9965523549884969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cat>
            <c:strRef>
              <c:f>'БЕЗ УЧЕТА СЧЕТОВ БЮДЖЕТА'!$A$9:$E$448</c:f>
              <c:strCache>
                <c:ptCount val="2"/>
                <c:pt idx="0">
                  <c:v>АДМИНИСТРАЦИЯ МИХАЙЛОВСКОГО МУНИЦИПАЛЬНОГО РАЙОНА</c:v>
                </c:pt>
                <c:pt idx="1">
                  <c:v>МУНИЦИПАЛЬНОЕ ОБРАЗОВАТЕЛЬНОЕ УЧРЕЖБЕНИЕ "МЕТОДИЧЕСКАЯ СЛУЖБА ОБЕСПЕЧЕНИЯ ОБРАЗОВАТЕЛЬНЫХ УЧРЕЖДЕНИЙ"</c:v>
                </c:pt>
              </c:strCache>
            </c:strRef>
          </c:cat>
          <c:val>
            <c:numRef>
              <c:f>'БЕЗ УЧЕТА СЧЕТОВ БЮДЖЕТА'!$F$9:$F$448</c:f>
            </c:numRef>
          </c:val>
        </c:ser>
        <c:ser>
          <c:idx val="1"/>
          <c:order val="1"/>
          <c:explosion val="25"/>
          <c:dLbls>
            <c:showLegendKey val="0"/>
            <c:showVal val="1"/>
            <c:showCatName val="0"/>
            <c:showSerName val="0"/>
            <c:showPercent val="0"/>
            <c:showBubbleSize val="0"/>
            <c:showLeaderLines val="1"/>
          </c:dLbls>
          <c:cat>
            <c:strRef>
              <c:f>'БЕЗ УЧЕТА СЧЕТОВ БЮДЖЕТА'!$A$9:$E$448</c:f>
              <c:strCache>
                <c:ptCount val="2"/>
                <c:pt idx="0">
                  <c:v>АДМИНИСТРАЦИЯ МИХАЙЛОВСКОГО МУНИЦИПАЛЬНОГО РАЙОНА</c:v>
                </c:pt>
                <c:pt idx="1">
                  <c:v>МУНИЦИПАЛЬНОЕ ОБРАЗОВАТЕЛЬНОЕ УЧРЕЖБЕНИЕ "МЕТОДИЧЕСКАЯ СЛУЖБА ОБЕСПЕЧЕНИЯ ОБРАЗОВАТЕЛЬНЫХ УЧРЕЖДЕНИЙ"</c:v>
                </c:pt>
              </c:strCache>
            </c:strRef>
          </c:cat>
          <c:val>
            <c:numRef>
              <c:f>'БЕЗ УЧЕТА СЧЕТОВ БЮДЖЕТА'!$G$9:$G$448</c:f>
              <c:numCache>
                <c:formatCode>#,##0.00</c:formatCode>
                <c:ptCount val="2"/>
                <c:pt idx="0">
                  <c:v>401090.03698999999</c:v>
                </c:pt>
                <c:pt idx="1">
                  <c:v>852122.93037000007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341"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744" y="0"/>
            <a:ext cx="2945341" cy="496888"/>
          </a:xfrm>
          <a:prstGeom prst="rect">
            <a:avLst/>
          </a:prstGeom>
        </p:spPr>
        <p:txBody>
          <a:bodyPr vert="horz" lIns="91440" tIns="45720" rIns="91440" bIns="45720" rtlCol="0"/>
          <a:lstStyle>
            <a:lvl1pPr algn="r">
              <a:defRPr sz="1200"/>
            </a:lvl1pPr>
          </a:lstStyle>
          <a:p>
            <a:fld id="{5727BF3F-8DF5-402D-A262-373E4AA48D3B}" type="datetimeFigureOut">
              <a:rPr lang="ru-RU" smtClean="0"/>
              <a:t>03.02.2023</a:t>
            </a:fld>
            <a:endParaRPr lang="ru-RU"/>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1" y="4776789"/>
            <a:ext cx="5438776"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9750"/>
            <a:ext cx="2945341"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744" y="9429750"/>
            <a:ext cx="2945341" cy="496888"/>
          </a:xfrm>
          <a:prstGeom prst="rect">
            <a:avLst/>
          </a:prstGeom>
        </p:spPr>
        <p:txBody>
          <a:bodyPr vert="horz" lIns="91440" tIns="45720" rIns="91440" bIns="45720" rtlCol="0" anchor="b"/>
          <a:lstStyle>
            <a:lvl1pPr algn="r">
              <a:defRPr sz="1200"/>
            </a:lvl1pPr>
          </a:lstStyle>
          <a:p>
            <a:fld id="{C24C596A-21FC-4F1D-AD7C-11457918A8D6}" type="slidenum">
              <a:rPr lang="ru-RU" smtClean="0"/>
              <a:t>‹#›</a:t>
            </a:fld>
            <a:endParaRPr lang="ru-RU"/>
          </a:p>
        </p:txBody>
      </p:sp>
    </p:spTree>
    <p:extLst>
      <p:ext uri="{BB962C8B-B14F-4D97-AF65-F5344CB8AC3E}">
        <p14:creationId xmlns:p14="http://schemas.microsoft.com/office/powerpoint/2010/main" val="271823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8</a:t>
            </a:fld>
            <a:endParaRPr lang="ru-RU"/>
          </a:p>
        </p:txBody>
      </p:sp>
    </p:spTree>
    <p:extLst>
      <p:ext uri="{BB962C8B-B14F-4D97-AF65-F5344CB8AC3E}">
        <p14:creationId xmlns:p14="http://schemas.microsoft.com/office/powerpoint/2010/main" val="116831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37</a:t>
            </a:fld>
            <a:endParaRPr lang="ru-RU"/>
          </a:p>
        </p:txBody>
      </p:sp>
    </p:spTree>
    <p:extLst>
      <p:ext uri="{BB962C8B-B14F-4D97-AF65-F5344CB8AC3E}">
        <p14:creationId xmlns:p14="http://schemas.microsoft.com/office/powerpoint/2010/main" val="31454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38</a:t>
            </a:fld>
            <a:endParaRPr lang="ru-RU"/>
          </a:p>
        </p:txBody>
      </p:sp>
    </p:spTree>
    <p:extLst>
      <p:ext uri="{BB962C8B-B14F-4D97-AF65-F5344CB8AC3E}">
        <p14:creationId xmlns:p14="http://schemas.microsoft.com/office/powerpoint/2010/main" val="187639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39</a:t>
            </a:fld>
            <a:endParaRPr lang="ru-RU"/>
          </a:p>
        </p:txBody>
      </p:sp>
    </p:spTree>
    <p:extLst>
      <p:ext uri="{BB962C8B-B14F-4D97-AF65-F5344CB8AC3E}">
        <p14:creationId xmlns:p14="http://schemas.microsoft.com/office/powerpoint/2010/main" val="187639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14</a:t>
            </a:fld>
            <a:endParaRPr lang="ru-RU"/>
          </a:p>
        </p:txBody>
      </p:sp>
    </p:spTree>
    <p:extLst>
      <p:ext uri="{BB962C8B-B14F-4D97-AF65-F5344CB8AC3E}">
        <p14:creationId xmlns:p14="http://schemas.microsoft.com/office/powerpoint/2010/main" val="397770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16</a:t>
            </a:fld>
            <a:endParaRPr lang="ru-RU"/>
          </a:p>
        </p:txBody>
      </p:sp>
    </p:spTree>
    <p:extLst>
      <p:ext uri="{BB962C8B-B14F-4D97-AF65-F5344CB8AC3E}">
        <p14:creationId xmlns:p14="http://schemas.microsoft.com/office/powerpoint/2010/main" val="368418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20</a:t>
            </a:fld>
            <a:endParaRPr lang="ru-RU"/>
          </a:p>
        </p:txBody>
      </p:sp>
    </p:spTree>
    <p:extLst>
      <p:ext uri="{BB962C8B-B14F-4D97-AF65-F5344CB8AC3E}">
        <p14:creationId xmlns:p14="http://schemas.microsoft.com/office/powerpoint/2010/main" val="303134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21</a:t>
            </a:fld>
            <a:endParaRPr lang="ru-RU"/>
          </a:p>
        </p:txBody>
      </p:sp>
    </p:spTree>
    <p:extLst>
      <p:ext uri="{BB962C8B-B14F-4D97-AF65-F5344CB8AC3E}">
        <p14:creationId xmlns:p14="http://schemas.microsoft.com/office/powerpoint/2010/main" val="152317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26</a:t>
            </a:fld>
            <a:endParaRPr lang="ru-RU"/>
          </a:p>
        </p:txBody>
      </p:sp>
    </p:spTree>
    <p:extLst>
      <p:ext uri="{BB962C8B-B14F-4D97-AF65-F5344CB8AC3E}">
        <p14:creationId xmlns:p14="http://schemas.microsoft.com/office/powerpoint/2010/main" val="168348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27</a:t>
            </a:fld>
            <a:endParaRPr lang="ru-RU"/>
          </a:p>
        </p:txBody>
      </p:sp>
    </p:spTree>
    <p:extLst>
      <p:ext uri="{BB962C8B-B14F-4D97-AF65-F5344CB8AC3E}">
        <p14:creationId xmlns:p14="http://schemas.microsoft.com/office/powerpoint/2010/main" val="31382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29</a:t>
            </a:fld>
            <a:endParaRPr lang="ru-RU"/>
          </a:p>
        </p:txBody>
      </p:sp>
    </p:spTree>
    <p:extLst>
      <p:ext uri="{BB962C8B-B14F-4D97-AF65-F5344CB8AC3E}">
        <p14:creationId xmlns:p14="http://schemas.microsoft.com/office/powerpoint/2010/main" val="416673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4C596A-21FC-4F1D-AD7C-11457918A8D6}" type="slidenum">
              <a:rPr lang="ru-RU" smtClean="0"/>
              <a:t>36</a:t>
            </a:fld>
            <a:endParaRPr lang="ru-RU"/>
          </a:p>
        </p:txBody>
      </p:sp>
    </p:spTree>
    <p:extLst>
      <p:ext uri="{BB962C8B-B14F-4D97-AF65-F5344CB8AC3E}">
        <p14:creationId xmlns:p14="http://schemas.microsoft.com/office/powerpoint/2010/main" val="323799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85667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51662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99967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8445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372924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158561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351315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19594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187485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27380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37D075E-EADE-42D9-9B36-1EFFA75F3F94}" type="datetimeFigureOut">
              <a:rPr lang="ru-RU" smtClean="0"/>
              <a:t>03.02.2023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BC76706-56A1-4317-91DE-E0DB81D2560B}" type="slidenum">
              <a:rPr lang="ru-RU" smtClean="0"/>
              <a:t>‹#›</a:t>
            </a:fld>
            <a:endParaRPr lang="ru-RU" dirty="0"/>
          </a:p>
        </p:txBody>
      </p:sp>
    </p:spTree>
    <p:extLst>
      <p:ext uri="{BB962C8B-B14F-4D97-AF65-F5344CB8AC3E}">
        <p14:creationId xmlns:p14="http://schemas.microsoft.com/office/powerpoint/2010/main" val="292400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D075E-EADE-42D9-9B36-1EFFA75F3F94}" type="datetimeFigureOut">
              <a:rPr lang="ru-RU" smtClean="0"/>
              <a:t>03.02.2023</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6706-56A1-4317-91DE-E0DB81D2560B}" type="slidenum">
              <a:rPr lang="ru-RU" smtClean="0"/>
              <a:t>‹#›</a:t>
            </a:fld>
            <a:endParaRPr lang="ru-RU" dirty="0"/>
          </a:p>
        </p:txBody>
      </p:sp>
    </p:spTree>
    <p:extLst>
      <p:ext uri="{BB962C8B-B14F-4D97-AF65-F5344CB8AC3E}">
        <p14:creationId xmlns:p14="http://schemas.microsoft.com/office/powerpoint/2010/main" val="197715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mailto:fin460@mikhprim.ru" TargetMode="External"/><Relationship Id="rId2" Type="http://schemas.openxmlformats.org/officeDocument/2006/relationships/hyperlink" Target="https://mikhprim.ru/index.php/budget-new-gragdan/proekt-byudzheta/proekt-byudzheta-na-2023-god-i-planovyj-period-2024-i-2025-godov/18335-proekt-resheniya-dumy-mmr-ob-utverzhdenii-rajonnogo-byudzheta-mikhajlovskogo-munitsipalnogo-rajona-na-2023-god-i-planovyj-period-2024-i-2025-gody"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mailto:fin460@mikhprim.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sultant.ru/document/cons_doc_LAW_422850/d1fff908c2d37e4a021fca66e5cb54074d8c66e3/#dst100179" TargetMode="External"/><Relationship Id="rId2" Type="http://schemas.openxmlformats.org/officeDocument/2006/relationships/hyperlink" Target="https://www.consultant.ru/document/cons_doc_LAW_422116/afa133896a17dd291d1d885c79870472bc617764/#dst80" TargetMode="External"/><Relationship Id="rId1" Type="http://schemas.openxmlformats.org/officeDocument/2006/relationships/slideLayout" Target="../slideLayouts/slideLayout7.xml"/><Relationship Id="rId6" Type="http://schemas.openxmlformats.org/officeDocument/2006/relationships/hyperlink" Target="https://www.consultant.ru/document/cons_doc_LAW_423145/f72ab2bb96474cf13a96cb6165aff8595908ce42/#dst100103" TargetMode="External"/><Relationship Id="rId5" Type="http://schemas.openxmlformats.org/officeDocument/2006/relationships/hyperlink" Target="https://www.consultant.ru/document/cons_doc_LAW_433100/5dea36c0e333cd6a4f062663c1322569d4d790f2/#dst100403" TargetMode="External"/><Relationship Id="rId4" Type="http://schemas.openxmlformats.org/officeDocument/2006/relationships/hyperlink" Target="https://www.consultant.ru/document/cons_doc_LAW_421194/9fdba7bedb441c57a55c77f449bf400feb99f44b/#dst10095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nsultant.ru/document/cons_doc_LAW_422267/fe0cad704c69e3b97bf615f0437ecf1996a57677/#dst2579" TargetMode="External"/><Relationship Id="rId2" Type="http://schemas.openxmlformats.org/officeDocument/2006/relationships/hyperlink" Target="https://www.consultant.ru/document/cons_doc_LAW_44571/e6a140ee7503fa6bd6d0cba9469e0d03241273ad/" TargetMode="External"/><Relationship Id="rId1" Type="http://schemas.openxmlformats.org/officeDocument/2006/relationships/slideLayout" Target="../slideLayouts/slideLayout7.xml"/><Relationship Id="rId5" Type="http://schemas.openxmlformats.org/officeDocument/2006/relationships/hyperlink" Target="https://www.consultant.ru/document/cons_doc_LAW_422267/7cb66e0f239f00b0e1d59f167cd46beb2182ece1/#dst2781" TargetMode="External"/><Relationship Id="rId4" Type="http://schemas.openxmlformats.org/officeDocument/2006/relationships/hyperlink" Target="https://www.consultant.ru/document/cons_doc_LAW_418167/f670878d88ab83726bd1804b82668b84b027802e/#dst1103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onsultant.ru/document/cons_doc_LAW_44571/e6a140ee7503fa6bd6d0cba9469e0d03241273ad/" TargetMode="External"/><Relationship Id="rId3" Type="http://schemas.openxmlformats.org/officeDocument/2006/relationships/hyperlink" Target="https://www.consultant.ru/document/cons_doc_LAW_416246/1f01526c9c389c904b070c6cf56e45d6fca70f0b/#dst100280" TargetMode="External"/><Relationship Id="rId7" Type="http://schemas.openxmlformats.org/officeDocument/2006/relationships/hyperlink" Target="https://www.consultant.ru/document/cons_doc_LAW_410525/41bf2de596a5b4a6e1889c5c291c0842b3eb71a8/#dst355" TargetMode="External"/><Relationship Id="rId2" Type="http://schemas.openxmlformats.org/officeDocument/2006/relationships/hyperlink" Target="https://www.consultant.ru/document/cons_doc_LAW_353981/b5d793692cc0da14b3a3b6e63683f761e9731338/#dst100038" TargetMode="External"/><Relationship Id="rId1" Type="http://schemas.openxmlformats.org/officeDocument/2006/relationships/slideLayout" Target="../slideLayouts/slideLayout7.xml"/><Relationship Id="rId6" Type="http://schemas.openxmlformats.org/officeDocument/2006/relationships/hyperlink" Target="https://www.consultant.ru/document/cons_doc_LAW_421036/f3db90a7b385a629ca83861031e84034abce5fb0/#dst100063" TargetMode="External"/><Relationship Id="rId11" Type="http://schemas.openxmlformats.org/officeDocument/2006/relationships/hyperlink" Target="https://www.consultant.ru/document/cons_doc_LAW_422250/78baa7d72fd5278521eb98255f79ecb01dbe3428/#dst236" TargetMode="External"/><Relationship Id="rId5" Type="http://schemas.openxmlformats.org/officeDocument/2006/relationships/hyperlink" Target="https://www.consultant.ru/document/cons_doc_LAW_420982/57ac57b343deebfceafb9c83d856896a8750023f/#dst100824" TargetMode="External"/><Relationship Id="rId10" Type="http://schemas.openxmlformats.org/officeDocument/2006/relationships/hyperlink" Target="https://www.consultant.ru/document/cons_doc_LAW_402282/063018edafdf06ae68002f762e601d0f6fbfe6d5/#dst317" TargetMode="External"/><Relationship Id="rId4" Type="http://schemas.openxmlformats.org/officeDocument/2006/relationships/hyperlink" Target="https://www.consultant.ru/document/cons_doc_LAW_156547/46b4b351a6eb6bf3c553d41eb663011c2cb38810/#dst100446" TargetMode="External"/><Relationship Id="rId9" Type="http://schemas.openxmlformats.org/officeDocument/2006/relationships/hyperlink" Target="https://www.consultant.ru/document/cons_doc_LAW_413154/25937e403c030708de5a6ac9aea5952f23649ca8/#dst5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onsultant.ru/document/cons_doc_LAW_199976/" TargetMode="External"/><Relationship Id="rId3" Type="http://schemas.openxmlformats.org/officeDocument/2006/relationships/hyperlink" Target="https://www.consultant.ru/document/cons_doc_LAW_221457/bdb2754392763f4c0afbdb3bc7ea77ef6a5287c4/#dst100060" TargetMode="External"/><Relationship Id="rId7" Type="http://schemas.openxmlformats.org/officeDocument/2006/relationships/hyperlink" Target="https://www.consultant.ru/document/cons_doc_LAW_44571/afccd97eecdb24f7e364a7ccd419e25916ddc8d3/" TargetMode="External"/><Relationship Id="rId12" Type="http://schemas.openxmlformats.org/officeDocument/2006/relationships/hyperlink" Target="consultantplus://offline/ref=E2E2C50F664EABF2ACD3AC24AFCC1CD6DCAE615455E90E381E3576102B010A171690AACC442581ACd0bB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consultant.ru/document/cons_doc_LAW_420495/a81407666a3c3cea6c97adb4721bbe81f38405b0/#dst100081" TargetMode="External"/><Relationship Id="rId11" Type="http://schemas.openxmlformats.org/officeDocument/2006/relationships/hyperlink" Target="https://www.consultant.ru/document/cons_doc_LAW_422250/4653118961d0ac1a2fe1e1846b28c96990ed31d1/#dst100216" TargetMode="External"/><Relationship Id="rId5" Type="http://schemas.openxmlformats.org/officeDocument/2006/relationships/hyperlink" Target="https://www.consultant.ru/document/cons_doc_LAW_435886/" TargetMode="External"/><Relationship Id="rId10" Type="http://schemas.openxmlformats.org/officeDocument/2006/relationships/hyperlink" Target="https://www.consultant.ru/document/cons_doc_LAW_422250/afccd97eecdb24f7e364a7ccd419e25916ddc8d3/#dst101114" TargetMode="External"/><Relationship Id="rId4" Type="http://schemas.openxmlformats.org/officeDocument/2006/relationships/hyperlink" Target="https://www.consultant.ru/document/cons_doc_LAW_421004/b5315c892df7002ac987a311b4a242874fdcf420/#dst100103" TargetMode="External"/><Relationship Id="rId9" Type="http://schemas.openxmlformats.org/officeDocument/2006/relationships/hyperlink" Target="https://www.consultant.ru/document/cons_doc_LAW_43329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999460" y="212653"/>
            <a:ext cx="10388009" cy="2387600"/>
          </a:xfrm>
        </p:spPr>
        <p:txBody>
          <a:bodyPr>
            <a:noAutofit/>
          </a:bodyPr>
          <a:lstStyle/>
          <a:p>
            <a: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Бюджет для граждан к проекту решения</a:t>
            </a:r>
            <a:b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br>
            <a:r>
              <a:rPr lang="ru-RU" sz="4000" b="1" u="sng" dirty="0" smtClean="0">
                <a:solidFill>
                  <a:srgbClr val="7030A0"/>
                </a:solidFill>
                <a:uFill>
                  <a:solidFill>
                    <a:srgbClr val="FF0000"/>
                  </a:solidFill>
                </a:uFill>
                <a:latin typeface="Times New Roman" panose="02020603050405020304" pitchFamily="18" charset="0"/>
                <a:cs typeface="Times New Roman" panose="02020603050405020304" pitchFamily="18" charset="0"/>
              </a:rPr>
              <a:t>о бюджете на 2023г. и плановый период 2024 и 2025 годов</a:t>
            </a:r>
            <a:r>
              <a:rPr lang="ru-RU" sz="4000" b="1" u="sng" dirty="0">
                <a:solidFill>
                  <a:srgbClr val="7030A0"/>
                </a:solidFill>
                <a:uFill>
                  <a:solidFill>
                    <a:srgbClr val="FF0000"/>
                  </a:solidFill>
                </a:uFill>
                <a:latin typeface="Times New Roman" panose="02020603050405020304" pitchFamily="18" charset="0"/>
                <a:cs typeface="Times New Roman" panose="02020603050405020304" pitchFamily="18" charset="0"/>
              </a:rPr>
              <a:t/>
            </a:r>
            <a:br>
              <a:rPr lang="ru-RU" sz="4000" b="1" u="sng" dirty="0">
                <a:solidFill>
                  <a:srgbClr val="7030A0"/>
                </a:solidFill>
                <a:uFill>
                  <a:solidFill>
                    <a:srgbClr val="FF0000"/>
                  </a:solidFill>
                </a:uFill>
                <a:latin typeface="Times New Roman" panose="02020603050405020304" pitchFamily="18" charset="0"/>
                <a:cs typeface="Times New Roman" panose="02020603050405020304" pitchFamily="18" charset="0"/>
              </a:rPr>
            </a:br>
            <a:endParaRPr lang="ru-RU" sz="4000" b="1" u="sng" dirty="0">
              <a:solidFill>
                <a:srgbClr val="7030A0"/>
              </a:solidFill>
              <a:uFill>
                <a:solidFill>
                  <a:srgbClr val="FF0000"/>
                </a:solidFill>
              </a:u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28819" y="6201076"/>
            <a:ext cx="9144000" cy="656924"/>
          </a:xfrm>
        </p:spPr>
        <p:txBody>
          <a:bodyPr>
            <a:normAutofit/>
          </a:bodyPr>
          <a:lstStyle/>
          <a:p>
            <a:r>
              <a:rPr lang="ru-RU" sz="2600" b="1" u="sng" dirty="0" smtClean="0">
                <a:solidFill>
                  <a:srgbClr val="7030A0"/>
                </a:solidFill>
                <a:latin typeface="Times New Roman" panose="02020603050405020304" pitchFamily="18" charset="0"/>
                <a:cs typeface="Times New Roman" panose="02020603050405020304" pitchFamily="18" charset="0"/>
              </a:rPr>
              <a:t>Михайловский муниципальный район</a:t>
            </a:r>
            <a:endParaRPr lang="ru-RU" sz="2600" b="1" u="sng"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41873"/>
            <a:ext cx="1939756" cy="231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52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139" y="269507"/>
            <a:ext cx="5809988" cy="461665"/>
          </a:xfrm>
          <a:prstGeom prst="rect">
            <a:avLst/>
          </a:prstGeom>
          <a:noFill/>
        </p:spPr>
        <p:txBody>
          <a:bodyPr wrap="none" rtlCol="0">
            <a:sp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Нормативная база бюджетного процесса</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65756756"/>
              </p:ext>
            </p:extLst>
          </p:nvPr>
        </p:nvGraphicFramePr>
        <p:xfrm>
          <a:off x="174324" y="1181679"/>
          <a:ext cx="11375991" cy="5276872"/>
        </p:xfrm>
        <a:graphic>
          <a:graphicData uri="http://schemas.openxmlformats.org/drawingml/2006/table">
            <a:tbl>
              <a:tblPr firstRow="1" bandRow="1">
                <a:tableStyleId>{5C22544A-7EE6-4342-B048-85BDC9FD1C3A}</a:tableStyleId>
              </a:tblPr>
              <a:tblGrid>
                <a:gridCol w="779854"/>
                <a:gridCol w="10596137"/>
              </a:tblGrid>
              <a:tr h="579744">
                <a:tc>
                  <a:txBody>
                    <a:bodyPr/>
                    <a:lstStyle/>
                    <a:p>
                      <a:r>
                        <a:rPr lang="ru-RU" b="0" dirty="0" smtClean="0">
                          <a:solidFill>
                            <a:srgbClr val="0070C0"/>
                          </a:solidFill>
                          <a:latin typeface="Times New Roman" panose="02020603050405020304" pitchFamily="18" charset="0"/>
                          <a:cs typeface="Times New Roman" panose="02020603050405020304" pitchFamily="18" charset="0"/>
                        </a:rPr>
                        <a:t>1</a:t>
                      </a:r>
                      <a:endParaRPr lang="ru-RU" b="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b="0" dirty="0" smtClean="0">
                          <a:solidFill>
                            <a:srgbClr val="0070C0"/>
                          </a:solidFill>
                          <a:latin typeface="Times New Roman" panose="02020603050405020304" pitchFamily="18" charset="0"/>
                          <a:cs typeface="Times New Roman" panose="02020603050405020304" pitchFamily="18" charset="0"/>
                        </a:rPr>
                        <a:t>Бюджетный</a:t>
                      </a:r>
                      <a:r>
                        <a:rPr lang="ru-RU" b="0" baseline="0" dirty="0" smtClean="0">
                          <a:solidFill>
                            <a:srgbClr val="0070C0"/>
                          </a:solidFill>
                          <a:latin typeface="Times New Roman" panose="02020603050405020304" pitchFamily="18" charset="0"/>
                          <a:cs typeface="Times New Roman" panose="02020603050405020304" pitchFamily="18" charset="0"/>
                        </a:rPr>
                        <a:t> кодекс Российской Федерации</a:t>
                      </a:r>
                      <a:endParaRPr lang="ru-RU" b="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39015">
                <a:tc>
                  <a:txBody>
                    <a:bodyPr/>
                    <a:lstStyle/>
                    <a:p>
                      <a:r>
                        <a:rPr lang="ru-RU" dirty="0" smtClean="0">
                          <a:solidFill>
                            <a:srgbClr val="0070C0"/>
                          </a:solidFill>
                          <a:latin typeface="Times New Roman" panose="02020603050405020304" pitchFamily="18" charset="0"/>
                          <a:cs typeface="Times New Roman" panose="02020603050405020304" pitchFamily="18" charset="0"/>
                        </a:rPr>
                        <a:t>2</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Налоговый</a:t>
                      </a:r>
                      <a:r>
                        <a:rPr lang="ru-RU" baseline="0" dirty="0" smtClean="0">
                          <a:solidFill>
                            <a:srgbClr val="0070C0"/>
                          </a:solidFill>
                          <a:latin typeface="Times New Roman" panose="02020603050405020304" pitchFamily="18" charset="0"/>
                          <a:cs typeface="Times New Roman" panose="02020603050405020304" pitchFamily="18" charset="0"/>
                        </a:rPr>
                        <a:t> кодекс Российской Федерации</a:t>
                      </a:r>
                      <a:endParaRPr lang="ru-RU" dirty="0">
                        <a:solidFill>
                          <a:srgbClr val="0070C0"/>
                        </a:solidFill>
                        <a:latin typeface="Times New Roman" panose="02020603050405020304" pitchFamily="18" charset="0"/>
                        <a:cs typeface="Times New Roman" panose="02020603050405020304" pitchFamily="18" charset="0"/>
                      </a:endParaRPr>
                    </a:p>
                  </a:txBody>
                  <a:tcPr/>
                </a:tc>
              </a:tr>
              <a:tr h="741145">
                <a:tc>
                  <a:txBody>
                    <a:bodyPr/>
                    <a:lstStyle/>
                    <a:p>
                      <a:r>
                        <a:rPr lang="ru-RU" dirty="0" smtClean="0">
                          <a:solidFill>
                            <a:srgbClr val="0070C0"/>
                          </a:solidFill>
                          <a:latin typeface="Times New Roman" panose="02020603050405020304" pitchFamily="18" charset="0"/>
                          <a:cs typeface="Times New Roman" panose="02020603050405020304" pitchFamily="18" charset="0"/>
                        </a:rPr>
                        <a:t>3</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Федеральный закон №131-ФЗ от 06.10.2003 «Об общих принципах организации местного самоуправления в Российской Федерации»</a:t>
                      </a:r>
                      <a:endParaRPr lang="ru-RU" dirty="0">
                        <a:solidFill>
                          <a:srgbClr val="0070C0"/>
                        </a:solidFill>
                        <a:latin typeface="Times New Roman" panose="02020603050405020304" pitchFamily="18" charset="0"/>
                        <a:cs typeface="Times New Roman" panose="02020603050405020304" pitchFamily="18" charset="0"/>
                      </a:endParaRPr>
                    </a:p>
                  </a:txBody>
                  <a:tcPr/>
                </a:tc>
              </a:tr>
              <a:tr h="519764">
                <a:tc>
                  <a:txBody>
                    <a:bodyPr/>
                    <a:lstStyle/>
                    <a:p>
                      <a:r>
                        <a:rPr lang="ru-RU" dirty="0" smtClean="0">
                          <a:solidFill>
                            <a:srgbClr val="0070C0"/>
                          </a:solidFill>
                          <a:latin typeface="Times New Roman" panose="02020603050405020304" pitchFamily="18" charset="0"/>
                          <a:cs typeface="Times New Roman" panose="02020603050405020304" pitchFamily="18" charset="0"/>
                        </a:rPr>
                        <a:t>4</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Устав Михайловского муниципального района</a:t>
                      </a:r>
                      <a:endParaRPr lang="ru-RU" dirty="0">
                        <a:solidFill>
                          <a:srgbClr val="0070C0"/>
                        </a:solidFill>
                        <a:latin typeface="Times New Roman" panose="02020603050405020304" pitchFamily="18" charset="0"/>
                        <a:cs typeface="Times New Roman" panose="02020603050405020304" pitchFamily="18" charset="0"/>
                      </a:endParaRPr>
                    </a:p>
                  </a:txBody>
                  <a:tcPr/>
                </a:tc>
              </a:tr>
              <a:tr h="760395">
                <a:tc>
                  <a:txBody>
                    <a:bodyPr/>
                    <a:lstStyle/>
                    <a:p>
                      <a:r>
                        <a:rPr lang="ru-RU" dirty="0" smtClean="0">
                          <a:solidFill>
                            <a:srgbClr val="0070C0"/>
                          </a:solidFill>
                          <a:latin typeface="Times New Roman" panose="02020603050405020304" pitchFamily="18" charset="0"/>
                          <a:cs typeface="Times New Roman" panose="02020603050405020304" pitchFamily="18" charset="0"/>
                        </a:rPr>
                        <a:t>5</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baseline="0" dirty="0" smtClean="0">
                          <a:solidFill>
                            <a:srgbClr val="0070C0"/>
                          </a:solidFill>
                          <a:latin typeface="Times New Roman" panose="02020603050405020304" pitchFamily="18" charset="0"/>
                          <a:cs typeface="Times New Roman" panose="02020603050405020304" pitchFamily="18" charset="0"/>
                        </a:rPr>
                        <a:t> Решение Думы Михайловского муниципального района № 193 от 31.03.2022 «Об утверждении  Положения о бюджетном процессе в Михайловском муниципальном районе»</a:t>
                      </a:r>
                      <a:endParaRPr lang="ru-RU" dirty="0">
                        <a:solidFill>
                          <a:srgbClr val="0070C0"/>
                        </a:solidFill>
                        <a:latin typeface="Times New Roman" panose="02020603050405020304" pitchFamily="18" charset="0"/>
                        <a:cs typeface="Times New Roman" panose="02020603050405020304" pitchFamily="18" charset="0"/>
                      </a:endParaRPr>
                    </a:p>
                  </a:txBody>
                  <a:tcPr/>
                </a:tc>
              </a:tr>
              <a:tr h="856649">
                <a:tc>
                  <a:txBody>
                    <a:bodyPr/>
                    <a:lstStyle/>
                    <a:p>
                      <a:r>
                        <a:rPr lang="ru-RU" dirty="0" smtClean="0">
                          <a:solidFill>
                            <a:srgbClr val="0070C0"/>
                          </a:solidFill>
                          <a:latin typeface="Times New Roman" panose="02020603050405020304" pitchFamily="18" charset="0"/>
                          <a:cs typeface="Times New Roman" panose="02020603050405020304" pitchFamily="18" charset="0"/>
                        </a:rPr>
                        <a:t>6</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Основные</a:t>
                      </a:r>
                      <a:r>
                        <a:rPr lang="ru-RU" baseline="0" dirty="0" smtClean="0">
                          <a:solidFill>
                            <a:srgbClr val="0070C0"/>
                          </a:solidFill>
                          <a:latin typeface="Times New Roman" panose="02020603050405020304" pitchFamily="18" charset="0"/>
                          <a:cs typeface="Times New Roman" panose="02020603050405020304" pitchFamily="18" charset="0"/>
                        </a:rPr>
                        <a:t> направления бюджетной и налоговой политики Михайловского муниципального района на 2023 год и плановый период 2024 и 2025 годы</a:t>
                      </a:r>
                      <a:endParaRPr lang="ru-RU" dirty="0">
                        <a:solidFill>
                          <a:srgbClr val="0070C0"/>
                        </a:solidFill>
                        <a:latin typeface="Times New Roman" panose="02020603050405020304" pitchFamily="18" charset="0"/>
                        <a:cs typeface="Times New Roman" panose="02020603050405020304" pitchFamily="18" charset="0"/>
                      </a:endParaRPr>
                    </a:p>
                  </a:txBody>
                  <a:tcPr/>
                </a:tc>
              </a:tr>
              <a:tr h="644893">
                <a:tc>
                  <a:txBody>
                    <a:bodyPr/>
                    <a:lstStyle/>
                    <a:p>
                      <a:r>
                        <a:rPr lang="ru-RU" dirty="0" smtClean="0">
                          <a:solidFill>
                            <a:srgbClr val="0070C0"/>
                          </a:solidFill>
                          <a:latin typeface="Times New Roman" panose="02020603050405020304" pitchFamily="18" charset="0"/>
                          <a:cs typeface="Times New Roman" panose="02020603050405020304" pitchFamily="18" charset="0"/>
                        </a:rPr>
                        <a:t>7</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Муниципальные программы Михайловского муниципального</a:t>
                      </a:r>
                      <a:r>
                        <a:rPr lang="ru-RU" baseline="0" dirty="0" smtClean="0">
                          <a:solidFill>
                            <a:srgbClr val="0070C0"/>
                          </a:solidFill>
                          <a:latin typeface="Times New Roman" panose="02020603050405020304" pitchFamily="18" charset="0"/>
                          <a:cs typeface="Times New Roman" panose="02020603050405020304" pitchFamily="18" charset="0"/>
                        </a:rPr>
                        <a:t> района</a:t>
                      </a:r>
                      <a:endParaRPr lang="ru-RU" dirty="0">
                        <a:solidFill>
                          <a:srgbClr val="0070C0"/>
                        </a:solidFill>
                        <a:latin typeface="Times New Roman" panose="02020603050405020304" pitchFamily="18" charset="0"/>
                        <a:cs typeface="Times New Roman" panose="02020603050405020304" pitchFamily="18" charset="0"/>
                      </a:endParaRPr>
                    </a:p>
                  </a:txBody>
                  <a:tcPr/>
                </a:tc>
              </a:tr>
              <a:tr h="635267">
                <a:tc>
                  <a:txBody>
                    <a:bodyPr/>
                    <a:lstStyle/>
                    <a:p>
                      <a:r>
                        <a:rPr lang="ru-RU" dirty="0" smtClean="0">
                          <a:solidFill>
                            <a:srgbClr val="0070C0"/>
                          </a:solidFill>
                          <a:latin typeface="Times New Roman" panose="02020603050405020304" pitchFamily="18" charset="0"/>
                          <a:cs typeface="Times New Roman" panose="02020603050405020304" pitchFamily="18" charset="0"/>
                        </a:rPr>
                        <a:t>8</a:t>
                      </a:r>
                      <a:endParaRPr lang="ru-RU"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rgbClr val="0070C0"/>
                          </a:solidFill>
                          <a:latin typeface="Times New Roman" panose="02020603050405020304" pitchFamily="18" charset="0"/>
                          <a:cs typeface="Times New Roman" panose="02020603050405020304" pitchFamily="18" charset="0"/>
                        </a:rPr>
                        <a:t>Другие нормативные правовые акты, регламентирующие бюджетные правоотношения</a:t>
                      </a:r>
                      <a:endParaRPr lang="ru-RU"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91180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555" y="182882"/>
            <a:ext cx="10075109" cy="1200329"/>
          </a:xfrm>
          <a:prstGeom prst="rect">
            <a:avLst/>
          </a:prstGeom>
          <a:noFill/>
        </p:spPr>
        <p:txBody>
          <a:bodyPr wrap="square" rtlCol="0">
            <a:sp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Основные задачи и приоритетные направления бюджетной политики </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Михайловского муниципального района на 2023 год и плановый период 2024 и 2025 годов</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68955" y="1304195"/>
            <a:ext cx="1135781" cy="5368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3200" dirty="0" smtClean="0">
                <a:solidFill>
                  <a:schemeClr val="bg1"/>
                </a:solidFill>
                <a:latin typeface="Times New Roman" panose="02020603050405020304" pitchFamily="18" charset="0"/>
                <a:cs typeface="Times New Roman" panose="02020603050405020304" pitchFamily="18" charset="0"/>
              </a:rPr>
              <a:t>Основные задачи</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380432" y="1304195"/>
            <a:ext cx="9240252" cy="866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Реализация уже принятых решений в рамках бюджета 2023-2025гг с конечной целью сокращения размера дефицита</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345568" y="2335311"/>
            <a:ext cx="9211377" cy="96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Создание условий для повышения качества предоставления</a:t>
            </a:r>
          </a:p>
          <a:p>
            <a:pPr algn="ctr"/>
            <a:r>
              <a:rPr lang="ru-RU" sz="2000" b="1" dirty="0" smtClean="0">
                <a:solidFill>
                  <a:schemeClr val="bg1"/>
                </a:solidFill>
                <a:latin typeface="Times New Roman" panose="02020603050405020304" pitchFamily="18" charset="0"/>
                <a:cs typeface="Times New Roman" panose="02020603050405020304" pitchFamily="18" charset="0"/>
              </a:rPr>
              <a:t>муниципальных услуг</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45569" y="3437454"/>
            <a:ext cx="9211377" cy="108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использования доходного потенциала для обеспечения заданных темпов экономического роста</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380432" y="4663207"/>
            <a:ext cx="9184321" cy="105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и результативности имеющихся инструментов программно-целевого управления и бюджетирования</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a:off x="1809550" y="1694046"/>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4" name="Стрелка вправо 13"/>
          <p:cNvSpPr/>
          <p:nvPr/>
        </p:nvSpPr>
        <p:spPr>
          <a:xfrm>
            <a:off x="1820861" y="2704855"/>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5" name="Стрелка вправо 14"/>
          <p:cNvSpPr/>
          <p:nvPr/>
        </p:nvSpPr>
        <p:spPr>
          <a:xfrm>
            <a:off x="1800833" y="3884184"/>
            <a:ext cx="548640" cy="353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6" name="Стрелка вправо 15"/>
          <p:cNvSpPr/>
          <p:nvPr/>
        </p:nvSpPr>
        <p:spPr>
          <a:xfrm>
            <a:off x="1800832" y="5071836"/>
            <a:ext cx="540835" cy="363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3" name="Стрелка вправо 2"/>
          <p:cNvSpPr/>
          <p:nvPr/>
        </p:nvSpPr>
        <p:spPr>
          <a:xfrm>
            <a:off x="1800833" y="6146028"/>
            <a:ext cx="540835" cy="278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341667" y="6085130"/>
            <a:ext cx="9211377" cy="400110"/>
          </a:xfrm>
          <a:prstGeom prst="rect">
            <a:avLst/>
          </a:prstGeom>
          <a:solidFill>
            <a:schemeClr val="accent1"/>
          </a:solidFill>
          <a:ln>
            <a:solidFill>
              <a:schemeClr val="tx1"/>
            </a:solidFill>
          </a:ln>
        </p:spPr>
        <p:txBody>
          <a:bodyPr wrap="square" rtlCol="0">
            <a:sp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процедур проведения муниципальных закупок</a:t>
            </a:r>
            <a:endParaRPr lang="ru-RU"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085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6016" y="837397"/>
            <a:ext cx="1135781" cy="580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3200" dirty="0" smtClean="0">
                <a:solidFill>
                  <a:schemeClr val="bg1"/>
                </a:solidFill>
                <a:latin typeface="Times New Roman" panose="02020603050405020304" pitchFamily="18" charset="0"/>
                <a:cs typeface="Times New Roman" panose="02020603050405020304" pitchFamily="18" charset="0"/>
              </a:rPr>
              <a:t>Основные направления</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314876" y="893562"/>
            <a:ext cx="9240252" cy="656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Обеспечение прозрачности и открытости бюджетного планирования</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07656" y="1747119"/>
            <a:ext cx="9211377" cy="96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Включение в бюджет в первоочередном порядке расходов на финансирование действующих расходных обязательств</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307655" y="2898594"/>
            <a:ext cx="9211377" cy="798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Продолжение работы по сохранению, укреплению и развитию налогового потенциала</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90813" y="3886440"/>
            <a:ext cx="9134375" cy="1058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Повышение эффективности управления муниципальными финансами и минимизация рисков несбалансированности бюджета района в долгосрочном периоде</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1766236" y="1147574"/>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8" name="Стрелка вправо 7"/>
          <p:cNvSpPr/>
          <p:nvPr/>
        </p:nvSpPr>
        <p:spPr>
          <a:xfrm>
            <a:off x="1742173" y="2143655"/>
            <a:ext cx="548640"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9" name="Стрелка вправо 8"/>
          <p:cNvSpPr/>
          <p:nvPr/>
        </p:nvSpPr>
        <p:spPr>
          <a:xfrm>
            <a:off x="1759016" y="3136353"/>
            <a:ext cx="541421" cy="240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0" name="Стрелка вправо 9"/>
          <p:cNvSpPr/>
          <p:nvPr/>
        </p:nvSpPr>
        <p:spPr>
          <a:xfrm>
            <a:off x="1760218" y="4284270"/>
            <a:ext cx="539016"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1" name="Стрелка вправо 10"/>
          <p:cNvSpPr/>
          <p:nvPr/>
        </p:nvSpPr>
        <p:spPr>
          <a:xfrm>
            <a:off x="1755570" y="5333656"/>
            <a:ext cx="535243"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2" name="Стрелка вправо 11"/>
          <p:cNvSpPr/>
          <p:nvPr/>
        </p:nvSpPr>
        <p:spPr>
          <a:xfrm>
            <a:off x="1742173" y="6197413"/>
            <a:ext cx="539016" cy="269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13" name="Прямоугольник 12"/>
          <p:cNvSpPr/>
          <p:nvPr/>
        </p:nvSpPr>
        <p:spPr>
          <a:xfrm>
            <a:off x="2314876" y="5087180"/>
            <a:ext cx="9211377" cy="734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Сокращение </a:t>
            </a:r>
            <a:r>
              <a:rPr lang="ru-RU" sz="2000" b="1" dirty="0">
                <a:solidFill>
                  <a:schemeClr val="bg1"/>
                </a:solidFill>
                <a:latin typeface="Times New Roman" panose="02020603050405020304" pitchFamily="18" charset="0"/>
                <a:cs typeface="Times New Roman" panose="02020603050405020304" pitchFamily="18" charset="0"/>
              </a:rPr>
              <a:t>неэффективных расходов</a:t>
            </a:r>
          </a:p>
        </p:txBody>
      </p:sp>
      <p:sp>
        <p:nvSpPr>
          <p:cNvPr id="15" name="Прямоугольник 14"/>
          <p:cNvSpPr/>
          <p:nvPr/>
        </p:nvSpPr>
        <p:spPr>
          <a:xfrm>
            <a:off x="2281189" y="6024638"/>
            <a:ext cx="9211377" cy="615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anose="02020603050405020304" pitchFamily="18" charset="0"/>
                <a:cs typeface="Times New Roman" panose="02020603050405020304" pitchFamily="18" charset="0"/>
              </a:rPr>
              <a:t>Не принятие новых расходных обязательств </a:t>
            </a:r>
          </a:p>
        </p:txBody>
      </p:sp>
    </p:spTree>
    <p:extLst>
      <p:ext uri="{BB962C8B-B14F-4D97-AF65-F5344CB8AC3E}">
        <p14:creationId xmlns:p14="http://schemas.microsoft.com/office/powerpoint/2010/main" val="3676165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877" y="10856"/>
            <a:ext cx="10772243" cy="1200329"/>
          </a:xfrm>
          <a:prstGeom prst="rect">
            <a:avLst/>
          </a:prstGeom>
          <a:noFill/>
        </p:spPr>
        <p:txBody>
          <a:bodyPr wrap="non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Основные параметры социально-экономического развития Михайловского</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 муниципального района на 2023  год и плановый период 2024-2025 годы </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(базовый сценарий) </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7560632"/>
              </p:ext>
            </p:extLst>
          </p:nvPr>
        </p:nvGraphicFramePr>
        <p:xfrm>
          <a:off x="0" y="1285336"/>
          <a:ext cx="12191999" cy="5572664"/>
        </p:xfrm>
        <a:graphic>
          <a:graphicData uri="http://schemas.openxmlformats.org/drawingml/2006/table">
            <a:tbl>
              <a:tblPr firstRow="1" bandRow="1">
                <a:tableStyleId>{5C22544A-7EE6-4342-B048-85BDC9FD1C3A}</a:tableStyleId>
              </a:tblPr>
              <a:tblGrid>
                <a:gridCol w="3619395"/>
                <a:gridCol w="1639740"/>
                <a:gridCol w="1294531"/>
                <a:gridCol w="1510286"/>
                <a:gridCol w="1359257"/>
                <a:gridCol w="1413196"/>
                <a:gridCol w="1355594"/>
              </a:tblGrid>
              <a:tr h="514804">
                <a:tc>
                  <a:txBody>
                    <a:bodyPr/>
                    <a:lstStyle/>
                    <a:p>
                      <a:pPr algn="ctr"/>
                      <a:r>
                        <a:rPr lang="ru-RU" sz="1100" dirty="0" smtClean="0">
                          <a:latin typeface="Times New Roman" panose="02020603050405020304" pitchFamily="18" charset="0"/>
                          <a:cs typeface="Times New Roman" panose="02020603050405020304" pitchFamily="18" charset="0"/>
                        </a:rPr>
                        <a:t>Показатели</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Ед.измерения</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2021 г.</a:t>
                      </a:r>
                    </a:p>
                    <a:p>
                      <a:pPr algn="ctr"/>
                      <a:r>
                        <a:rPr lang="ru-RU" sz="1100" dirty="0" smtClean="0">
                          <a:latin typeface="Times New Roman" panose="02020603050405020304" pitchFamily="18" charset="0"/>
                          <a:cs typeface="Times New Roman" panose="02020603050405020304" pitchFamily="18" charset="0"/>
                        </a:rPr>
                        <a:t>отчет</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2022 г. </a:t>
                      </a:r>
                    </a:p>
                    <a:p>
                      <a:pPr algn="ctr"/>
                      <a:r>
                        <a:rPr lang="ru-RU" sz="1100" dirty="0" smtClean="0">
                          <a:latin typeface="Times New Roman" panose="02020603050405020304" pitchFamily="18" charset="0"/>
                          <a:cs typeface="Times New Roman" panose="02020603050405020304" pitchFamily="18" charset="0"/>
                        </a:rPr>
                        <a:t>оценка</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2023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2024 г.</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2025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r>
              <a:tr h="542501">
                <a:tc>
                  <a:txBody>
                    <a:bodyPr/>
                    <a:lstStyle/>
                    <a:p>
                      <a:pPr algn="ctr"/>
                      <a:r>
                        <a:rPr lang="ru-RU" sz="1400" dirty="0" smtClean="0">
                          <a:latin typeface="Times New Roman" panose="02020603050405020304" pitchFamily="18" charset="0"/>
                          <a:cs typeface="Times New Roman" panose="02020603050405020304" pitchFamily="18" charset="0"/>
                        </a:rPr>
                        <a:t>Численность населения</a:t>
                      </a:r>
                    </a:p>
                    <a:p>
                      <a:pPr algn="ctr"/>
                      <a:r>
                        <a:rPr lang="ru-RU" sz="1400" dirty="0" smtClean="0">
                          <a:latin typeface="Times New Roman" panose="02020603050405020304" pitchFamily="18" charset="0"/>
                          <a:cs typeface="Times New Roman" panose="02020603050405020304" pitchFamily="18" charset="0"/>
                        </a:rPr>
                        <a:t>(среднегодовая)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тыс.</a:t>
                      </a:r>
                    </a:p>
                    <a:p>
                      <a:pPr algn="ctr"/>
                      <a:r>
                        <a:rPr lang="ru-RU" sz="1400" dirty="0" smtClean="0">
                          <a:latin typeface="Times New Roman" panose="02020603050405020304" pitchFamily="18" charset="0"/>
                          <a:cs typeface="Times New Roman" panose="02020603050405020304" pitchFamily="18" charset="0"/>
                        </a:rPr>
                        <a:t>человек</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27,739</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27,083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27,100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27,200</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27,300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569231">
                <a:tc>
                  <a:txBody>
                    <a:bodyPr/>
                    <a:lstStyle/>
                    <a:p>
                      <a:pPr algn="ctr"/>
                      <a:r>
                        <a:rPr lang="ru-RU" sz="1400" dirty="0" smtClean="0">
                          <a:latin typeface="Times New Roman" panose="02020603050405020304" pitchFamily="18" charset="0"/>
                          <a:cs typeface="Times New Roman" panose="02020603050405020304" pitchFamily="18" charset="0"/>
                        </a:rPr>
                        <a:t>Индекс промышленного производства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к предыдущему году</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111,3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163,8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127,8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110,9</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104,2</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542501">
                <a:tc>
                  <a:txBody>
                    <a:bodyPr/>
                    <a:lstStyle/>
                    <a:p>
                      <a:pPr algn="ctr"/>
                      <a:r>
                        <a:rPr lang="ru-RU" sz="1400" dirty="0" smtClean="0">
                          <a:latin typeface="Times New Roman" panose="02020603050405020304" pitchFamily="18" charset="0"/>
                          <a:cs typeface="Times New Roman" panose="02020603050405020304" pitchFamily="18" charset="0"/>
                        </a:rPr>
                        <a:t>Индекс производства продукции сельского хозяйства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к предыдущему году</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133,0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193,3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151,27</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148,6</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117,16</a:t>
                      </a:r>
                    </a:p>
                  </a:txBody>
                  <a:tcPr/>
                </a:tc>
              </a:tr>
              <a:tr h="989266">
                <a:tc>
                  <a:txBody>
                    <a:bodyPr/>
                    <a:lstStyle/>
                    <a:p>
                      <a:pPr algn="ctr"/>
                      <a:r>
                        <a:rPr lang="ru-RU" sz="1400" dirty="0" smtClean="0">
                          <a:latin typeface="Times New Roman" panose="02020603050405020304" pitchFamily="18" charset="0"/>
                          <a:cs typeface="Times New Roman" panose="02020603050405020304" pitchFamily="18" charset="0"/>
                        </a:rPr>
                        <a:t>Объем отгруженных товаров собственного производства, выполненных работ и услуг собственными силами, добыча полезных ископаемых</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5242,6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8588,0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10979,5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12178,7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12685,8</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338414">
                <a:tc>
                  <a:txBody>
                    <a:bodyPr/>
                    <a:lstStyle/>
                    <a:p>
                      <a:pPr algn="ctr"/>
                      <a:r>
                        <a:rPr lang="ru-RU" sz="1400" dirty="0" smtClean="0">
                          <a:latin typeface="Times New Roman" panose="02020603050405020304" pitchFamily="18" charset="0"/>
                          <a:cs typeface="Times New Roman" panose="02020603050405020304" pitchFamily="18" charset="0"/>
                        </a:rPr>
                        <a:t>Продукция сельского хозяйства</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млн.руб.</a:t>
                      </a: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5294,0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10550,0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16566,0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25586,0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31175,0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655032">
                <a:tc>
                  <a:txBody>
                    <a:bodyPr/>
                    <a:lstStyle/>
                    <a:p>
                      <a:pPr algn="ctr"/>
                      <a:r>
                        <a:rPr lang="ru-RU" sz="1400" dirty="0" smtClean="0">
                          <a:latin typeface="Times New Roman" panose="02020603050405020304" pitchFamily="18" charset="0"/>
                          <a:cs typeface="Times New Roman" panose="02020603050405020304" pitchFamily="18" charset="0"/>
                        </a:rPr>
                        <a:t>Число субъектов малого и среднего</a:t>
                      </a:r>
                      <a:r>
                        <a:rPr lang="ru-RU" sz="1400" baseline="0" dirty="0" smtClean="0">
                          <a:latin typeface="Times New Roman" panose="02020603050405020304" pitchFamily="18" charset="0"/>
                          <a:cs typeface="Times New Roman" panose="02020603050405020304" pitchFamily="18" charset="0"/>
                        </a:rPr>
                        <a:t> предпринимательства, конец года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ед.</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746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750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753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757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760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655032">
                <a:tc>
                  <a:txBody>
                    <a:bodyPr/>
                    <a:lstStyle/>
                    <a:p>
                      <a:pPr algn="ctr"/>
                      <a:r>
                        <a:rPr lang="ru-RU" sz="1400" dirty="0" smtClean="0">
                          <a:latin typeface="Times New Roman" panose="02020603050405020304" pitchFamily="18" charset="0"/>
                          <a:cs typeface="Times New Roman" panose="02020603050405020304" pitchFamily="18" charset="0"/>
                        </a:rPr>
                        <a:t>Ввод</a:t>
                      </a:r>
                      <a:r>
                        <a:rPr lang="ru-RU" sz="1400" baseline="0" dirty="0" smtClean="0">
                          <a:latin typeface="Times New Roman" panose="02020603050405020304" pitchFamily="18" charset="0"/>
                          <a:cs typeface="Times New Roman" panose="02020603050405020304" pitchFamily="18" charset="0"/>
                        </a:rPr>
                        <a:t> в действие жилых домов</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err="1" smtClean="0">
                          <a:latin typeface="Times New Roman" panose="02020603050405020304" pitchFamily="18" charset="0"/>
                          <a:cs typeface="Times New Roman" panose="02020603050405020304" pitchFamily="18" charset="0"/>
                        </a:rPr>
                        <a:t>тыс.кв.м</a:t>
                      </a:r>
                      <a:r>
                        <a:rPr lang="ru-RU" sz="1400" dirty="0" smtClean="0">
                          <a:latin typeface="Times New Roman" panose="02020603050405020304" pitchFamily="18" charset="0"/>
                          <a:cs typeface="Times New Roman" panose="02020603050405020304" pitchFamily="18" charset="0"/>
                        </a:rPr>
                        <a:t>. в общей площади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8,275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5,400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5,500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5,500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5,600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765883">
                <a:tc>
                  <a:txBody>
                    <a:bodyPr/>
                    <a:lstStyle/>
                    <a:p>
                      <a:pPr algn="ctr"/>
                      <a:r>
                        <a:rPr lang="ru-RU" sz="1400" dirty="0" smtClean="0">
                          <a:latin typeface="Times New Roman" panose="02020603050405020304" pitchFamily="18" charset="0"/>
                          <a:cs typeface="Times New Roman" panose="02020603050405020304" pitchFamily="18" charset="0"/>
                        </a:rPr>
                        <a:t>Использование инвестиций в основной капитал (без субъектов малого предпринимательства)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 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9473,0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2300,0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910,0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1200,0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1300,0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84372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474302102"/>
              </p:ext>
            </p:extLst>
          </p:nvPr>
        </p:nvGraphicFramePr>
        <p:xfrm>
          <a:off x="-1" y="228245"/>
          <a:ext cx="12192001" cy="5754253"/>
        </p:xfrm>
        <a:graphic>
          <a:graphicData uri="http://schemas.openxmlformats.org/drawingml/2006/table">
            <a:tbl>
              <a:tblPr firstRow="1" bandRow="1">
                <a:tableStyleId>{5C22544A-7EE6-4342-B048-85BDC9FD1C3A}</a:tableStyleId>
              </a:tblPr>
              <a:tblGrid>
                <a:gridCol w="3721396"/>
                <a:gridCol w="1531089"/>
                <a:gridCol w="1360967"/>
                <a:gridCol w="1435396"/>
                <a:gridCol w="1371600"/>
                <a:gridCol w="1403497"/>
                <a:gridCol w="1368056"/>
              </a:tblGrid>
              <a:tr h="919813">
                <a:tc>
                  <a:txBody>
                    <a:bodyPr/>
                    <a:lstStyle/>
                    <a:p>
                      <a:pPr algn="ctr"/>
                      <a:r>
                        <a:rPr lang="ru-RU" sz="1100" dirty="0" smtClean="0">
                          <a:latin typeface="Times New Roman" panose="02020603050405020304" pitchFamily="18" charset="0"/>
                          <a:cs typeface="Times New Roman" panose="02020603050405020304" pitchFamily="18" charset="0"/>
                        </a:rPr>
                        <a:t>Показатели</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Ед.измерения</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2021 г.</a:t>
                      </a:r>
                    </a:p>
                    <a:p>
                      <a:pPr algn="ctr"/>
                      <a:r>
                        <a:rPr lang="ru-RU" sz="1100" dirty="0" smtClean="0">
                          <a:latin typeface="Times New Roman" panose="02020603050405020304" pitchFamily="18" charset="0"/>
                          <a:cs typeface="Times New Roman" panose="02020603050405020304" pitchFamily="18" charset="0"/>
                        </a:rPr>
                        <a:t>отчет</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2022 г. </a:t>
                      </a:r>
                    </a:p>
                    <a:p>
                      <a:pPr algn="ctr"/>
                      <a:r>
                        <a:rPr lang="ru-RU" sz="1100" dirty="0" smtClean="0">
                          <a:latin typeface="Times New Roman" panose="02020603050405020304" pitchFamily="18" charset="0"/>
                          <a:cs typeface="Times New Roman" panose="02020603050405020304" pitchFamily="18" charset="0"/>
                        </a:rPr>
                        <a:t>оценка</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2023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2024 г.</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latin typeface="Times New Roman" panose="02020603050405020304" pitchFamily="18" charset="0"/>
                          <a:cs typeface="Times New Roman" panose="02020603050405020304" pitchFamily="18" charset="0"/>
                        </a:rPr>
                        <a:t>2025 г. </a:t>
                      </a:r>
                    </a:p>
                    <a:p>
                      <a:pPr algn="ctr"/>
                      <a:r>
                        <a:rPr lang="ru-RU" sz="1100" dirty="0" smtClean="0">
                          <a:latin typeface="Times New Roman" panose="02020603050405020304" pitchFamily="18" charset="0"/>
                          <a:cs typeface="Times New Roman" panose="02020603050405020304" pitchFamily="18" charset="0"/>
                        </a:rPr>
                        <a:t>прогноз</a:t>
                      </a:r>
                      <a:endParaRPr lang="ru-RU" sz="1100" dirty="0">
                        <a:latin typeface="Times New Roman" panose="02020603050405020304" pitchFamily="18" charset="0"/>
                        <a:cs typeface="Times New Roman" panose="02020603050405020304" pitchFamily="18" charset="0"/>
                      </a:endParaRPr>
                    </a:p>
                  </a:txBody>
                  <a:tcPr/>
                </a:tc>
              </a:tr>
              <a:tr h="334830">
                <a:tc>
                  <a:txBody>
                    <a:bodyPr/>
                    <a:lstStyle/>
                    <a:p>
                      <a:pPr algn="ctr"/>
                      <a:r>
                        <a:rPr lang="ru-RU" sz="1400" dirty="0" smtClean="0">
                          <a:latin typeface="Times New Roman" panose="02020603050405020304" pitchFamily="18" charset="0"/>
                          <a:cs typeface="Times New Roman" panose="02020603050405020304" pitchFamily="18" charset="0"/>
                        </a:rPr>
                        <a:t>Индекс потребительских цен на конец года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107,4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116,5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106,1</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104,0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0874">
                <a:tc>
                  <a:txBody>
                    <a:bodyPr/>
                    <a:lstStyle/>
                    <a:p>
                      <a:pPr algn="ctr"/>
                      <a:r>
                        <a:rPr lang="ru-RU" sz="1400" dirty="0" smtClean="0">
                          <a:latin typeface="Times New Roman" panose="02020603050405020304" pitchFamily="18" charset="0"/>
                          <a:cs typeface="Times New Roman" panose="02020603050405020304" pitchFamily="18" charset="0"/>
                        </a:rPr>
                        <a:t>Объем розничной</a:t>
                      </a:r>
                      <a:r>
                        <a:rPr lang="ru-RU" sz="1400" baseline="0" dirty="0" smtClean="0">
                          <a:latin typeface="Times New Roman" panose="02020603050405020304" pitchFamily="18" charset="0"/>
                          <a:cs typeface="Times New Roman" panose="02020603050405020304" pitchFamily="18" charset="0"/>
                        </a:rPr>
                        <a:t> торговли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 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143,4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264,0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287,0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314,0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339,0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715925">
                <a:tc>
                  <a:txBody>
                    <a:bodyPr/>
                    <a:lstStyle/>
                    <a:p>
                      <a:pPr algn="ctr"/>
                      <a:r>
                        <a:rPr lang="ru-RU" sz="1400" dirty="0" smtClean="0">
                          <a:latin typeface="Times New Roman" panose="02020603050405020304" pitchFamily="18" charset="0"/>
                          <a:cs typeface="Times New Roman" panose="02020603050405020304" pitchFamily="18" charset="0"/>
                        </a:rPr>
                        <a:t>Объем платных</a:t>
                      </a:r>
                      <a:r>
                        <a:rPr lang="ru-RU" sz="1400" baseline="0" dirty="0" smtClean="0">
                          <a:latin typeface="Times New Roman" panose="02020603050405020304" pitchFamily="18" charset="0"/>
                          <a:cs typeface="Times New Roman" panose="02020603050405020304" pitchFamily="18" charset="0"/>
                        </a:rPr>
                        <a:t> услуг населению (по организациям, не относящимся к субъектам малого предпринимательства)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млн. 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246,9</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264,0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285,0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310,0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327,0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303382">
                <a:tc>
                  <a:txBody>
                    <a:bodyPr/>
                    <a:lstStyle/>
                    <a:p>
                      <a:pPr algn="ctr"/>
                      <a:r>
                        <a:rPr lang="ru-RU" sz="1400" dirty="0" smtClean="0">
                          <a:latin typeface="Times New Roman" panose="02020603050405020304" pitchFamily="18" charset="0"/>
                          <a:cs typeface="Times New Roman" panose="02020603050405020304" pitchFamily="18" charset="0"/>
                        </a:rPr>
                        <a:t>Уровень безработицы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1,34</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1,32</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1,32</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487680">
                <a:tc>
                  <a:txBody>
                    <a:bodyPr/>
                    <a:lstStyle/>
                    <a:p>
                      <a:pPr algn="ctr"/>
                      <a:r>
                        <a:rPr lang="ru-RU" sz="1400" dirty="0" smtClean="0">
                          <a:latin typeface="Times New Roman" panose="02020603050405020304" pitchFamily="18" charset="0"/>
                          <a:cs typeface="Times New Roman" panose="02020603050405020304" pitchFamily="18" charset="0"/>
                        </a:rPr>
                        <a:t>Среднесписочная</a:t>
                      </a:r>
                      <a:r>
                        <a:rPr lang="ru-RU" sz="1400" baseline="0" dirty="0" smtClean="0">
                          <a:latin typeface="Times New Roman" panose="02020603050405020304" pitchFamily="18" charset="0"/>
                          <a:cs typeface="Times New Roman" panose="02020603050405020304" pitchFamily="18" charset="0"/>
                        </a:rPr>
                        <a:t> численность работников крупных и средних организаций</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человек</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5136</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5290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2400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5400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5440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a:r>
                        <a:rPr lang="ru-RU" sz="1400" dirty="0" smtClean="0">
                          <a:latin typeface="Times New Roman" panose="02020603050405020304" pitchFamily="18" charset="0"/>
                          <a:cs typeface="Times New Roman" panose="02020603050405020304" pitchFamily="18" charset="0"/>
                        </a:rPr>
                        <a:t>Среднемесячная заработная плата по региону</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тыс.руб.</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49,62</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52,90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56,05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60,37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64,30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fontAlgn="ctr"/>
                      <a:r>
                        <a:rPr lang="ru-RU" sz="1400" b="0" i="0" u="none" strike="noStrike" dirty="0">
                          <a:solidFill>
                            <a:srgbClr val="000000"/>
                          </a:solidFill>
                          <a:effectLst/>
                          <a:latin typeface="Times New Roman" panose="02020603050405020304" pitchFamily="18" charset="0"/>
                        </a:rPr>
                        <a:t>Численность детей в дошкольных образовательных учреждениях</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чел.</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1212</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1187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1210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fontAlgn="ctr"/>
                      <a:r>
                        <a:rPr lang="ru-RU" sz="1400" b="0" i="0" u="none" strike="noStrike" dirty="0">
                          <a:solidFill>
                            <a:srgbClr val="000000"/>
                          </a:solidFill>
                          <a:effectLst/>
                          <a:latin typeface="Times New Roman" panose="02020603050405020304" pitchFamily="18" charset="0"/>
                        </a:rPr>
                        <a:t>Численность обучающихся общеобразовательных </a:t>
                      </a:r>
                      <a:r>
                        <a:rPr lang="ru-RU" sz="1400" b="0" i="0" u="none" strike="noStrike" dirty="0" smtClean="0">
                          <a:solidFill>
                            <a:srgbClr val="000000"/>
                          </a:solidFill>
                          <a:effectLst/>
                          <a:latin typeface="Times New Roman" panose="02020603050405020304" pitchFamily="18" charset="0"/>
                        </a:rPr>
                        <a:t>учреждениях</a:t>
                      </a:r>
                      <a:endParaRPr lang="ru-RU"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чел.</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3877</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3863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3863</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3870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3880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a:r>
                        <a:rPr lang="ru-RU" sz="1400" dirty="0" smtClean="0">
                          <a:latin typeface="Times New Roman" panose="02020603050405020304" pitchFamily="18" charset="0"/>
                          <a:cs typeface="Times New Roman" panose="02020603050405020304" pitchFamily="18" charset="0"/>
                        </a:rPr>
                        <a:t>Уровень фактической обеспеченности общедоступными библиотеками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от нормативной потребности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80,0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288496">
                <a:tc>
                  <a:txBody>
                    <a:bodyPr/>
                    <a:lstStyle/>
                    <a:p>
                      <a:pPr algn="ctr"/>
                      <a:r>
                        <a:rPr lang="ru-RU" sz="1400" dirty="0" smtClean="0">
                          <a:latin typeface="Times New Roman" panose="02020603050405020304" pitchFamily="18" charset="0"/>
                          <a:cs typeface="Times New Roman" panose="02020603050405020304" pitchFamily="18" charset="0"/>
                        </a:rPr>
                        <a:t>Уровень фактической обеспеченности учреждениями культурно-досугового типа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 от нормативной потребности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72,5</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76,1</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76,8</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77,0</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77,5</a:t>
                      </a:r>
                      <a:endParaRPr lang="ru-RU" sz="1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2491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9036" y="481262"/>
            <a:ext cx="10035568" cy="830997"/>
          </a:xfrm>
          <a:prstGeom prst="rect">
            <a:avLst/>
          </a:prstGeom>
          <a:noFill/>
        </p:spPr>
        <p:txBody>
          <a:bodyPr wrap="non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Сведения о планируемом (предельном) объеме муниципального долга </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на 2023 год и плановый период 2024 и 2025 годов</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 y="1464867"/>
            <a:ext cx="12192000" cy="3785652"/>
          </a:xfrm>
          <a:prstGeom prst="rect">
            <a:avLst/>
          </a:prstGeom>
          <a:noFill/>
        </p:spPr>
        <p:txBody>
          <a:bodyPr wrap="square" numCol="1" rtlCol="0">
            <a:spAutoFit/>
          </a:bodyPr>
          <a:lstStyle/>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Предельный объем муниципального долга Михайловского муниципального района на 2023 год утвержден в сумме 50 000,00 тыс. рублей;</a:t>
            </a: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Расходы на обслуживание муниципального долга в 2023 году составят 100,00 тыс. руб.;</a:t>
            </a: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Верхний </a:t>
            </a:r>
            <a:r>
              <a:rPr lang="ru-RU" sz="1600" dirty="0">
                <a:solidFill>
                  <a:schemeClr val="accent1">
                    <a:lumMod val="75000"/>
                  </a:schemeClr>
                </a:solidFill>
                <a:latin typeface="Times New Roman" panose="02020603050405020304" pitchFamily="18" charset="0"/>
                <a:cs typeface="Times New Roman" panose="02020603050405020304" pitchFamily="18" charset="0"/>
              </a:rPr>
              <a:t>предел муниципального внутреннего долга Михайловского муниципального района на 1 января 2024 года – в сумме 100</a:t>
            </a:r>
            <a:r>
              <a:rPr lang="en-US" sz="1600" dirty="0">
                <a:solidFill>
                  <a:schemeClr val="accent1">
                    <a:lumMod val="75000"/>
                  </a:schemeClr>
                </a:solidFill>
                <a:latin typeface="Times New Roman" panose="02020603050405020304" pitchFamily="18" charset="0"/>
                <a:cs typeface="Times New Roman" panose="02020603050405020304" pitchFamily="18" charset="0"/>
              </a:rPr>
              <a:t> </a:t>
            </a:r>
            <a:r>
              <a:rPr lang="ru-RU" sz="1600" dirty="0">
                <a:solidFill>
                  <a:schemeClr val="accent1">
                    <a:lumMod val="75000"/>
                  </a:schemeClr>
                </a:solidFill>
                <a:latin typeface="Times New Roman" panose="02020603050405020304" pitchFamily="18" charset="0"/>
                <a:cs typeface="Times New Roman" panose="02020603050405020304" pitchFamily="18" charset="0"/>
              </a:rPr>
              <a:t>000 тыс. рублей</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в том числе: верхний предел долга по муниципальным гарантиям- 0,00 тыс. рублей. </a:t>
            </a:r>
          </a:p>
          <a:p>
            <a:pPr algn="ctr"/>
            <a:endParaRPr lang="ru-RU" sz="1600" dirty="0" smtClean="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Предельный </a:t>
            </a:r>
            <a:r>
              <a:rPr lang="ru-RU" sz="1600" dirty="0">
                <a:solidFill>
                  <a:schemeClr val="accent1">
                    <a:lumMod val="75000"/>
                  </a:schemeClr>
                </a:solidFill>
                <a:latin typeface="Times New Roman" panose="02020603050405020304" pitchFamily="18" charset="0"/>
                <a:cs typeface="Times New Roman" panose="02020603050405020304" pitchFamily="18" charset="0"/>
              </a:rPr>
              <a:t>объем муниципального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долга Михайловского муниципального района на </a:t>
            </a:r>
            <a:r>
              <a:rPr lang="ru-RU" sz="1600" dirty="0">
                <a:solidFill>
                  <a:schemeClr val="accent1">
                    <a:lumMod val="75000"/>
                  </a:schemeClr>
                </a:solidFill>
                <a:latin typeface="Times New Roman" panose="02020603050405020304" pitchFamily="18" charset="0"/>
                <a:cs typeface="Times New Roman" panose="02020603050405020304" pitchFamily="18" charset="0"/>
              </a:rPr>
              <a:t>2024 год – в сумме 60 000,0 тыс.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рублей;</a:t>
            </a: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Расходы на обслуживание муниципального долга в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2024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году составят 100,00 тыс. руб</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algn="ct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Верхний </a:t>
            </a:r>
            <a:r>
              <a:rPr lang="ru-RU" sz="1600" dirty="0">
                <a:solidFill>
                  <a:schemeClr val="accent1">
                    <a:lumMod val="75000"/>
                  </a:schemeClr>
                </a:solidFill>
                <a:latin typeface="Times New Roman" panose="02020603050405020304" pitchFamily="18" charset="0"/>
                <a:cs typeface="Times New Roman" panose="02020603050405020304" pitchFamily="18" charset="0"/>
              </a:rPr>
              <a:t>предел муниципального внутреннего долга Михайловского муниципального района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на </a:t>
            </a:r>
            <a:r>
              <a:rPr lang="ru-RU" sz="1600" dirty="0">
                <a:solidFill>
                  <a:schemeClr val="accent1">
                    <a:lumMod val="75000"/>
                  </a:schemeClr>
                </a:solidFill>
                <a:latin typeface="Times New Roman" panose="02020603050405020304" pitchFamily="18" charset="0"/>
                <a:cs typeface="Times New Roman" panose="02020603050405020304" pitchFamily="18" charset="0"/>
              </a:rPr>
              <a:t>1 января 2025 года – в сумме 110 000,0 тыс.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рублей, в том числе: верхний предел долга по муниципальным гарантиям – 0,00 тыс. рублей.</a:t>
            </a:r>
          </a:p>
          <a:p>
            <a:pPr algn="ct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Предельный объем муниципального долга Михайловского муниципального района на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2025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 – в сумме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65</a:t>
            </a:r>
            <a:r>
              <a:rPr lang="ru-RU" sz="1600" dirty="0">
                <a:solidFill>
                  <a:schemeClr val="accent1">
                    <a:lumMod val="75000"/>
                  </a:schemeClr>
                </a:solidFill>
                <a:latin typeface="Times New Roman" panose="02020603050405020304" pitchFamily="18" charset="0"/>
                <a:cs typeface="Times New Roman" panose="02020603050405020304" pitchFamily="18" charset="0"/>
              </a:rPr>
              <a:t> 000,0 тыс. рублей</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Расходы на обслуживание муниципального долга в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2024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году составят 100,00 тыс. руб</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1600" dirty="0">
                <a:solidFill>
                  <a:schemeClr val="accent1">
                    <a:lumMod val="75000"/>
                  </a:schemeClr>
                </a:solidFill>
                <a:latin typeface="Times New Roman" panose="02020603050405020304" pitchFamily="18" charset="0"/>
                <a:cs typeface="Times New Roman" panose="02020603050405020304" pitchFamily="18" charset="0"/>
              </a:rPr>
              <a:t>Верхний предел муниципального внутреннего долга Михайловского муниципального района на 1 января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2026 </a:t>
            </a:r>
            <a:r>
              <a:rPr lang="ru-RU" sz="1600" dirty="0">
                <a:solidFill>
                  <a:schemeClr val="accent1">
                    <a:lumMod val="75000"/>
                  </a:schemeClr>
                </a:solidFill>
                <a:latin typeface="Times New Roman" panose="02020603050405020304" pitchFamily="18" charset="0"/>
                <a:cs typeface="Times New Roman" panose="02020603050405020304" pitchFamily="18" charset="0"/>
              </a:rPr>
              <a:t>года – в сумме </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115</a:t>
            </a:r>
            <a:r>
              <a:rPr lang="ru-RU" sz="1600" dirty="0">
                <a:solidFill>
                  <a:schemeClr val="accent1">
                    <a:lumMod val="75000"/>
                  </a:schemeClr>
                </a:solidFill>
                <a:latin typeface="Times New Roman" panose="02020603050405020304" pitchFamily="18" charset="0"/>
                <a:cs typeface="Times New Roman" panose="02020603050405020304" pitchFamily="18" charset="0"/>
              </a:rPr>
              <a:t> 000,0 тыс. рублей, в том числе: верхний предел долга по муниципальным гарантиям – 0,00 тыс. рублей.</a:t>
            </a:r>
          </a:p>
          <a:p>
            <a:pPr algn="ctr"/>
            <a:endParaRPr lang="ru-RU" sz="1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431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68"/>
            <a:ext cx="12192000" cy="707886"/>
          </a:xfrm>
          <a:prstGeom prst="rect">
            <a:avLst/>
          </a:prstGeom>
          <a:noFill/>
        </p:spPr>
        <p:txBody>
          <a:bodyPr wrap="square" rtlCol="0">
            <a:sp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Основные параметры бюджета Михайловского муниципального района</a:t>
            </a:r>
          </a:p>
          <a:p>
            <a:pPr algn="ctr"/>
            <a:r>
              <a:rPr lang="ru-RU" sz="2000" b="1" u="sng" dirty="0" smtClean="0">
                <a:solidFill>
                  <a:srgbClr val="C00000"/>
                </a:solidFill>
                <a:latin typeface="Times New Roman" panose="02020603050405020304" pitchFamily="18" charset="0"/>
                <a:cs typeface="Times New Roman" panose="02020603050405020304" pitchFamily="18" charset="0"/>
              </a:rPr>
              <a:t>на 2023 год и плановый период 2024 и 2025 годов</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91083044"/>
              </p:ext>
            </p:extLst>
          </p:nvPr>
        </p:nvGraphicFramePr>
        <p:xfrm>
          <a:off x="0" y="767500"/>
          <a:ext cx="12192000" cy="6031047"/>
        </p:xfrm>
        <a:graphic>
          <a:graphicData uri="http://schemas.openxmlformats.org/drawingml/2006/table">
            <a:tbl>
              <a:tblPr firstRow="1" bandRow="1">
                <a:tableStyleId>{5C22544A-7EE6-4342-B048-85BDC9FD1C3A}</a:tableStyleId>
              </a:tblPr>
              <a:tblGrid>
                <a:gridCol w="4957422"/>
                <a:gridCol w="1511408"/>
                <a:gridCol w="1312767"/>
                <a:gridCol w="1355957"/>
                <a:gridCol w="673649"/>
                <a:gridCol w="1174521"/>
                <a:gridCol w="1206276"/>
              </a:tblGrid>
              <a:tr h="712740">
                <a:tc>
                  <a:txBody>
                    <a:bodyPr/>
                    <a:lstStyle/>
                    <a:p>
                      <a:r>
                        <a:rPr lang="ru-RU" sz="1400" dirty="0" smtClean="0">
                          <a:latin typeface="Times New Roman" panose="02020603050405020304" pitchFamily="18" charset="0"/>
                          <a:cs typeface="Times New Roman" panose="02020603050405020304" pitchFamily="18" charset="0"/>
                        </a:rPr>
                        <a:t>Показатели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2021 год (исполнение), тыс.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kumimoji="0" lang="ru-RU" sz="1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Бюджет 2022 года (оценка), тыс.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2023 года, тыс.</a:t>
                      </a:r>
                      <a:r>
                        <a:rPr lang="ru-RU" sz="1200" baseline="0" dirty="0" smtClean="0">
                          <a:latin typeface="Times New Roman" panose="02020603050405020304" pitchFamily="18" charset="0"/>
                          <a:cs typeface="Times New Roman" panose="02020603050405020304" pitchFamily="18" charset="0"/>
                        </a:rPr>
                        <a:t>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2023 год</a:t>
                      </a:r>
                      <a:r>
                        <a:rPr lang="ru-RU" sz="1000" baseline="0" dirty="0" smtClean="0">
                          <a:latin typeface="Times New Roman" panose="02020603050405020304" pitchFamily="18" charset="0"/>
                          <a:cs typeface="Times New Roman" panose="02020603050405020304" pitchFamily="18" charset="0"/>
                        </a:rPr>
                        <a:t> к 2022 году, %</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2024 года, тыс. руб.</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Бюджет 2025 года, тыс. руб.</a:t>
                      </a:r>
                      <a:endParaRPr lang="ru-RU" sz="1200" dirty="0">
                        <a:latin typeface="Times New Roman" panose="02020603050405020304" pitchFamily="18" charset="0"/>
                        <a:cs typeface="Times New Roman" panose="02020603050405020304" pitchFamily="18" charset="0"/>
                      </a:endParaRPr>
                    </a:p>
                  </a:txBody>
                  <a:tcPr/>
                </a:tc>
              </a:tr>
              <a:tr h="424778">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ДОХОДЫ </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1 174 522,89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1 298 786,91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a:t>
                      </a:r>
                      <a:r>
                        <a:rPr lang="ru-RU" sz="1100" baseline="0" dirty="0" smtClean="0">
                          <a:solidFill>
                            <a:srgbClr val="7030A0"/>
                          </a:solidFill>
                          <a:latin typeface="Times New Roman" panose="02020603050405020304" pitchFamily="18" charset="0"/>
                          <a:cs typeface="Times New Roman" panose="02020603050405020304" pitchFamily="18" charset="0"/>
                        </a:rPr>
                        <a:t> 232 212,97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94,9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1 203 354,04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1 221</a:t>
                      </a:r>
                      <a:r>
                        <a:rPr lang="ru-RU" sz="1100" baseline="0" dirty="0" smtClean="0">
                          <a:solidFill>
                            <a:srgbClr val="7030A0"/>
                          </a:solidFill>
                          <a:latin typeface="Times New Roman" panose="02020603050405020304" pitchFamily="18" charset="0"/>
                          <a:cs typeface="Times New Roman" panose="02020603050405020304" pitchFamily="18" charset="0"/>
                        </a:rPr>
                        <a:t> 592,12</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273072">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в том</a:t>
                      </a:r>
                      <a:r>
                        <a:rPr lang="ru-RU" sz="1200" baseline="0" dirty="0" smtClean="0">
                          <a:solidFill>
                            <a:srgbClr val="7030A0"/>
                          </a:solidFill>
                          <a:latin typeface="Times New Roman" panose="02020603050405020304" pitchFamily="18" charset="0"/>
                          <a:cs typeface="Times New Roman" panose="02020603050405020304" pitchFamily="18" charset="0"/>
                        </a:rPr>
                        <a:t> числе:</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36271">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Собственные доходы</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502 218,20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582 180,00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509 076,00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87,4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507 628,00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498 559,00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14337">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Безвозмездные поступления, из них:</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672 304,69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716 606,91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723 136,97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100,9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695 726,04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723 033,12</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79975">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-субвенции</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493 905,92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551 165,05</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615 215,90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111,6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657 958,05</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691 210,50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14102">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-субсидии</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117 811,80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133 003,27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35 618,17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26,8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6 542,61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597,24</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79975">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-дотации</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33 496,23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3 051,10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42 584,48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1 395,7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533970">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-иные межбюджетные трансферты, передаваемые бюджетам муниципальных районов</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25 768,16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29 156,93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29 718,42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101,9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31 225,38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31 225,38</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515802">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-прочие безвозмездные поступления в бюджеты муниципальных районов</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745,00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728191">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Возврат остатков субсидий, субвенций и иных</a:t>
                      </a:r>
                      <a:r>
                        <a:rPr lang="ru-RU" sz="1400" baseline="0" dirty="0" smtClean="0">
                          <a:solidFill>
                            <a:srgbClr val="7030A0"/>
                          </a:solidFill>
                          <a:latin typeface="Times New Roman" panose="02020603050405020304" pitchFamily="18" charset="0"/>
                          <a:cs typeface="Times New Roman" panose="02020603050405020304" pitchFamily="18" charset="0"/>
                        </a:rPr>
                        <a:t> межбюджетных трансфертов, имеющих целевое назначение, прошлых лет из бюджетов районов</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577,58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230,56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530924">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РАСХОДЫ</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1 234 948,54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1 296 324,70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1 253 212,97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96,7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1 210 354,04</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1 221 592,12</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79975">
                <a:tc>
                  <a:txBody>
                    <a:bodyPr/>
                    <a:lstStyle/>
                    <a:p>
                      <a:r>
                        <a:rPr lang="ru-RU" sz="1400" dirty="0" smtClean="0">
                          <a:solidFill>
                            <a:srgbClr val="7030A0"/>
                          </a:solidFill>
                          <a:latin typeface="Times New Roman" panose="02020603050405020304" pitchFamily="18" charset="0"/>
                          <a:cs typeface="Times New Roman" panose="02020603050405020304" pitchFamily="18" charset="0"/>
                        </a:rPr>
                        <a:t>ДЕФИЦИТ (ПРОФИЦИТ)</a:t>
                      </a:r>
                      <a:endParaRPr lang="ru-RU" sz="14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-60 425,65</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2 462,21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-21 000,00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-7 000,00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-7 000,00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983203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184" y="183141"/>
            <a:ext cx="7464544" cy="954107"/>
          </a:xfrm>
          <a:prstGeom prst="rect">
            <a:avLst/>
          </a:prstGeom>
          <a:noFill/>
        </p:spPr>
        <p:txBody>
          <a:bodyPr wrap="none" rtlCol="0">
            <a:spAutoFit/>
          </a:bodyPr>
          <a:lstStyle/>
          <a:p>
            <a:pPr algn="ctr"/>
            <a:r>
              <a:rPr lang="ru-RU" sz="2800" b="1" u="sng" dirty="0" smtClean="0">
                <a:solidFill>
                  <a:srgbClr val="C00000"/>
                </a:solidFill>
                <a:latin typeface="Times New Roman" panose="02020603050405020304" pitchFamily="18" charset="0"/>
                <a:cs typeface="Times New Roman" panose="02020603050405020304" pitchFamily="18" charset="0"/>
              </a:rPr>
              <a:t>Структура доходов бюджета Михайловского </a:t>
            </a:r>
          </a:p>
          <a:p>
            <a:pPr algn="ctr"/>
            <a:r>
              <a:rPr lang="ru-RU" sz="2800" b="1" u="sng" dirty="0" smtClean="0">
                <a:solidFill>
                  <a:srgbClr val="C00000"/>
                </a:solidFill>
                <a:latin typeface="Times New Roman" panose="02020603050405020304" pitchFamily="18" charset="0"/>
                <a:cs typeface="Times New Roman" panose="02020603050405020304" pitchFamily="18" charset="0"/>
              </a:rPr>
              <a:t>муниципального района на 2023 год</a:t>
            </a:r>
            <a:endParaRPr lang="ru-RU" sz="2800" b="1" u="sng"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27157" y="6063049"/>
            <a:ext cx="4901340" cy="461665"/>
          </a:xfrm>
          <a:prstGeom prst="rect">
            <a:avLst/>
          </a:prstGeom>
          <a:noFill/>
        </p:spPr>
        <p:txBody>
          <a:bodyPr wrap="square" rtlCol="0">
            <a:sp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ИТОГО:   1 232 212,97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1306590381"/>
              </p:ext>
            </p:extLst>
          </p:nvPr>
        </p:nvGraphicFramePr>
        <p:xfrm>
          <a:off x="1509824" y="1286541"/>
          <a:ext cx="9069571" cy="4776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158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776177"/>
          </a:xfrm>
        </p:spPr>
        <p:txBody>
          <a:bodyPr>
            <a:no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Структура доходов бюджета Михайловского муниципального района </a:t>
            </a:r>
            <a:br>
              <a:rPr lang="ru-RU" sz="2000" b="1" u="sng" dirty="0" smtClean="0">
                <a:solidFill>
                  <a:srgbClr val="C00000"/>
                </a:solidFill>
                <a:latin typeface="Times New Roman" panose="02020603050405020304" pitchFamily="18" charset="0"/>
                <a:cs typeface="Times New Roman" panose="02020603050405020304" pitchFamily="18" charset="0"/>
              </a:rPr>
            </a:br>
            <a:r>
              <a:rPr lang="ru-RU" sz="2000" b="1" u="sng" dirty="0" smtClean="0">
                <a:solidFill>
                  <a:srgbClr val="C00000"/>
                </a:solidFill>
                <a:latin typeface="Times New Roman" panose="02020603050405020304" pitchFamily="18" charset="0"/>
                <a:cs typeface="Times New Roman" panose="02020603050405020304" pitchFamily="18" charset="0"/>
              </a:rPr>
              <a:t>на 2024 – 2025 годы (тыс. руб.)</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val="2309245804"/>
              </p:ext>
            </p:extLst>
          </p:nvPr>
        </p:nvGraphicFramePr>
        <p:xfrm>
          <a:off x="0" y="1160720"/>
          <a:ext cx="6018028" cy="4272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3738256134"/>
              </p:ext>
            </p:extLst>
          </p:nvPr>
        </p:nvGraphicFramePr>
        <p:xfrm>
          <a:off x="6081823" y="1150088"/>
          <a:ext cx="6035749" cy="4272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15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07886"/>
          </a:xfrm>
          <a:prstGeom prst="rect">
            <a:avLst/>
          </a:prstGeom>
          <a:noFill/>
        </p:spPr>
        <p:txBody>
          <a:bodyPr wrap="square" rtlCol="0">
            <a:spAutoFit/>
          </a:bodyPr>
          <a:lstStyle/>
          <a:p>
            <a:pPr algn="ctr"/>
            <a:r>
              <a:rPr lang="ru-RU" sz="2000" b="1" u="sng" dirty="0" smtClean="0">
                <a:solidFill>
                  <a:srgbClr val="FF0000"/>
                </a:solidFill>
                <a:latin typeface="Times New Roman" panose="02020603050405020304" pitchFamily="18" charset="0"/>
                <a:cs typeface="Times New Roman" panose="02020603050405020304" pitchFamily="18" charset="0"/>
              </a:rPr>
              <a:t>Структура безвозмездных поступлений бюджета Михайловского муниципального района на 2023-2025 годы, тыс. руб.</a:t>
            </a:r>
            <a:endParaRPr lang="ru-RU" sz="20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val="4239451230"/>
              </p:ext>
            </p:extLst>
          </p:nvPr>
        </p:nvGraphicFramePr>
        <p:xfrm>
          <a:off x="0" y="707886"/>
          <a:ext cx="12192000" cy="6150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763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9499" y="548640"/>
            <a:ext cx="3071675" cy="523220"/>
          </a:xfrm>
          <a:prstGeom prst="rect">
            <a:avLst/>
          </a:prstGeom>
          <a:noFill/>
        </p:spPr>
        <p:txBody>
          <a:bodyPr wrap="none" rtlCol="0">
            <a:spAutoFit/>
          </a:bodyPr>
          <a:lstStyle/>
          <a:p>
            <a:pPr algn="ctr"/>
            <a:r>
              <a:rPr lang="ru-RU" sz="2800" u="sng" dirty="0" smtClean="0">
                <a:solidFill>
                  <a:srgbClr val="C00000"/>
                </a:solidFill>
                <a:latin typeface="Times New Roman" panose="02020603050405020304" pitchFamily="18" charset="0"/>
                <a:cs typeface="Times New Roman" panose="02020603050405020304" pitchFamily="18" charset="0"/>
              </a:rPr>
              <a:t>Основные понятия</a:t>
            </a:r>
            <a:endParaRPr lang="ru-RU" sz="2800" u="sng"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1381" y="1251284"/>
            <a:ext cx="11858761" cy="4524315"/>
          </a:xfrm>
          <a:prstGeom prst="rect">
            <a:avLst/>
          </a:prstGeom>
          <a:noFill/>
        </p:spPr>
        <p:txBody>
          <a:bodyPr wrap="square" rtlCol="0">
            <a:spAutoFit/>
          </a:bodyPr>
          <a:lstStyle/>
          <a:p>
            <a:r>
              <a:rPr lang="ru-RU" sz="1600" u="sng" dirty="0" smtClean="0">
                <a:solidFill>
                  <a:srgbClr val="0070C0"/>
                </a:solidFill>
                <a:latin typeface="Times New Roman" panose="02020603050405020304" pitchFamily="18" charset="0"/>
                <a:cs typeface="Times New Roman" panose="02020603050405020304" pitchFamily="18" charset="0"/>
              </a:rPr>
              <a:t>бюджет</a:t>
            </a:r>
            <a:r>
              <a:rPr lang="ru-RU" sz="1600" dirty="0" smtClean="0">
                <a:solidFill>
                  <a:srgbClr val="0070C0"/>
                </a:solidFill>
                <a:latin typeface="Times New Roman" panose="02020603050405020304"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a:t>
            </a:r>
          </a:p>
          <a:p>
            <a:r>
              <a:rPr lang="ru-RU" sz="1600" dirty="0" smtClean="0">
                <a:solidFill>
                  <a:srgbClr val="0070C0"/>
                </a:solidFill>
                <a:latin typeface="Times New Roman" panose="02020603050405020304" pitchFamily="18" charset="0"/>
                <a:cs typeface="Times New Roman" panose="02020603050405020304" pitchFamily="18" charset="0"/>
              </a:rPr>
              <a:t>и функций государства и местного самоуправления</a:t>
            </a:r>
          </a:p>
          <a:p>
            <a:endParaRPr lang="ru-RU" sz="1600" dirty="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доходы бюджета </a:t>
            </a:r>
            <a:r>
              <a:rPr lang="ru-RU" sz="1600" dirty="0" smtClean="0">
                <a:solidFill>
                  <a:srgbClr val="0070C0"/>
                </a:solidFill>
                <a:latin typeface="Times New Roman" panose="02020603050405020304" pitchFamily="18" charset="0"/>
                <a:cs typeface="Times New Roman" panose="02020603050405020304" pitchFamily="18" charset="0"/>
              </a:rPr>
              <a:t>- денежные средства поступающие в бюджет </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расходы бюджета </a:t>
            </a:r>
            <a:r>
              <a:rPr lang="ru-RU" sz="1600" dirty="0" smtClean="0">
                <a:solidFill>
                  <a:srgbClr val="0070C0"/>
                </a:solidFill>
                <a:latin typeface="Times New Roman" panose="02020603050405020304" pitchFamily="18" charset="0"/>
                <a:cs typeface="Times New Roman" panose="02020603050405020304" pitchFamily="18" charset="0"/>
              </a:rPr>
              <a:t>-денежные средства выплачиваемые из бюджета </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дефицит бюджета </a:t>
            </a:r>
            <a:r>
              <a:rPr lang="ru-RU" sz="1600" dirty="0" smtClean="0">
                <a:solidFill>
                  <a:srgbClr val="0070C0"/>
                </a:solidFill>
                <a:latin typeface="Times New Roman" panose="02020603050405020304" pitchFamily="18" charset="0"/>
                <a:cs typeface="Times New Roman" panose="02020603050405020304" pitchFamily="18" charset="0"/>
              </a:rPr>
              <a:t>- превышение расходов бюджета над его доходами</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профицит бюджета </a:t>
            </a:r>
            <a:r>
              <a:rPr lang="ru-RU" sz="1600" dirty="0" smtClean="0">
                <a:solidFill>
                  <a:srgbClr val="0070C0"/>
                </a:solidFill>
                <a:latin typeface="Times New Roman" panose="02020603050405020304" pitchFamily="18" charset="0"/>
                <a:cs typeface="Times New Roman" panose="02020603050405020304" pitchFamily="18" charset="0"/>
              </a:rPr>
              <a:t>- превышение доходов бюджета над его расходами</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бюджетный процесс </a:t>
            </a:r>
            <a:r>
              <a:rPr lang="ru-RU" sz="1600" dirty="0" smtClean="0">
                <a:solidFill>
                  <a:srgbClr val="0070C0"/>
                </a:solidFill>
                <a:latin typeface="Times New Roman" panose="02020603050405020304" pitchFamily="18" charset="0"/>
                <a:cs typeface="Times New Roman" panose="02020603050405020304" pitchFamily="18" charset="0"/>
              </a:rPr>
              <a:t>- регламентируемая законодательством деятельность органов исполнительной власти, по составлению и</a:t>
            </a:r>
          </a:p>
          <a:p>
            <a:r>
              <a:rPr lang="ru-RU" sz="1600" dirty="0" smtClean="0">
                <a:solidFill>
                  <a:srgbClr val="0070C0"/>
                </a:solidFill>
                <a:latin typeface="Times New Roman" panose="02020603050405020304" pitchFamily="18" charset="0"/>
                <a:cs typeface="Times New Roman" panose="02020603050405020304" pitchFamily="18" charset="0"/>
              </a:rPr>
              <a:t> рассмотрению проектов бюджетов, утверждению и исполнению бюджетов, контролю за их исполнением, осуществлению</a:t>
            </a:r>
          </a:p>
          <a:p>
            <a:r>
              <a:rPr lang="ru-RU" sz="1600" dirty="0" smtClean="0">
                <a:solidFill>
                  <a:srgbClr val="0070C0"/>
                </a:solidFill>
                <a:latin typeface="Times New Roman" panose="02020603050405020304" pitchFamily="18" charset="0"/>
                <a:cs typeface="Times New Roman" panose="02020603050405020304" pitchFamily="18" charset="0"/>
              </a:rPr>
              <a:t>бюджетного учета, составлению, внешней проверке, рассмотрению и утверждению бюджетной отчетности</a:t>
            </a:r>
          </a:p>
          <a:p>
            <a:endParaRPr lang="ru-RU" sz="1600" dirty="0" smtClean="0">
              <a:solidFill>
                <a:srgbClr val="0070C0"/>
              </a:solidFill>
              <a:latin typeface="Times New Roman" panose="02020603050405020304" pitchFamily="18" charset="0"/>
              <a:cs typeface="Times New Roman" panose="02020603050405020304" pitchFamily="18" charset="0"/>
            </a:endParaRPr>
          </a:p>
          <a:p>
            <a:r>
              <a:rPr lang="ru-RU" sz="1600" u="sng" dirty="0" smtClean="0">
                <a:solidFill>
                  <a:srgbClr val="0070C0"/>
                </a:solidFill>
                <a:latin typeface="Times New Roman" panose="02020603050405020304" pitchFamily="18" charset="0"/>
                <a:cs typeface="Times New Roman" panose="02020603050405020304" pitchFamily="18" charset="0"/>
              </a:rPr>
              <a:t>межбюджетные трансферты </a:t>
            </a:r>
            <a:r>
              <a:rPr lang="ru-RU" sz="1600" dirty="0" smtClean="0">
                <a:solidFill>
                  <a:srgbClr val="0070C0"/>
                </a:solidFill>
                <a:latin typeface="Times New Roman" panose="02020603050405020304" pitchFamily="18" charset="0"/>
                <a:cs typeface="Times New Roman" panose="02020603050405020304" pitchFamily="18" charset="0"/>
              </a:rPr>
              <a:t>- средства, предоставляемые одним бюджетом бюджетной системы другому бюджету бюджетной системы</a:t>
            </a:r>
          </a:p>
          <a:p>
            <a:endParaRPr lang="ru-RU" sz="1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424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88"/>
            <a:ext cx="12192000" cy="830997"/>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Структура собственных (налоговых и неналоговых) доходов на 2023 год</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 ИТОГО: 509 076,00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p14="http://schemas.microsoft.com/office/powerpoint/2010/main" val="1094115303"/>
              </p:ext>
            </p:extLst>
          </p:nvPr>
        </p:nvGraphicFramePr>
        <p:xfrm>
          <a:off x="0" y="838085"/>
          <a:ext cx="12192000" cy="6019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5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49"/>
            <a:ext cx="12192000" cy="338554"/>
          </a:xfrm>
          <a:prstGeom prst="rect">
            <a:avLst/>
          </a:prstGeom>
          <a:noFill/>
        </p:spPr>
        <p:txBody>
          <a:bodyPr wrap="square" rtlCol="0">
            <a:spAutoFit/>
          </a:bodyPr>
          <a:lstStyle/>
          <a:p>
            <a:pPr algn="ctr"/>
            <a:r>
              <a:rPr lang="ru-RU" sz="1600" b="1" u="sng" dirty="0" smtClean="0">
                <a:solidFill>
                  <a:srgbClr val="C00000"/>
                </a:solidFill>
                <a:latin typeface="Times New Roman" panose="02020603050405020304" pitchFamily="18" charset="0"/>
                <a:cs typeface="Times New Roman" panose="02020603050405020304" pitchFamily="18" charset="0"/>
              </a:rPr>
              <a:t>Структура собственных доходов местного бюджета на 2023 год и плановый период 2024-2025 годов ( тыс. руб.)</a:t>
            </a:r>
            <a:endParaRPr lang="ru-RU" sz="16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1369114"/>
              </p:ext>
            </p:extLst>
          </p:nvPr>
        </p:nvGraphicFramePr>
        <p:xfrm>
          <a:off x="148857" y="430880"/>
          <a:ext cx="11855301" cy="6270675"/>
        </p:xfrm>
        <a:graphic>
          <a:graphicData uri="http://schemas.openxmlformats.org/drawingml/2006/table">
            <a:tbl>
              <a:tblPr firstRow="1" bandRow="1">
                <a:tableStyleId>{5C22544A-7EE6-4342-B048-85BDC9FD1C3A}</a:tableStyleId>
              </a:tblPr>
              <a:tblGrid>
                <a:gridCol w="4471904"/>
                <a:gridCol w="1255938"/>
                <a:gridCol w="1341671"/>
                <a:gridCol w="1341711"/>
                <a:gridCol w="1189097"/>
                <a:gridCol w="1151276"/>
                <a:gridCol w="1103704"/>
              </a:tblGrid>
              <a:tr h="748326">
                <a:tc>
                  <a:txBody>
                    <a:bodyPr/>
                    <a:lstStyle/>
                    <a:p>
                      <a:pPr algn="ctr"/>
                      <a:r>
                        <a:rPr lang="ru-RU" sz="1100" dirty="0" smtClean="0">
                          <a:solidFill>
                            <a:schemeClr val="bg1"/>
                          </a:solidFill>
                          <a:latin typeface="Times New Roman" panose="02020603050405020304" pitchFamily="18" charset="0"/>
                          <a:cs typeface="Times New Roman" panose="02020603050405020304" pitchFamily="18" charset="0"/>
                        </a:rPr>
                        <a:t>Наименование налога (сбора)</a:t>
                      </a:r>
                      <a:endParaRPr lang="ru-RU" sz="1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bg1"/>
                          </a:solidFill>
                          <a:latin typeface="Times New Roman" panose="02020603050405020304" pitchFamily="18" charset="0"/>
                          <a:cs typeface="Times New Roman" panose="02020603050405020304" pitchFamily="18" charset="0"/>
                        </a:rPr>
                        <a:t>2021 год</a:t>
                      </a:r>
                    </a:p>
                    <a:p>
                      <a:pPr algn="ctr"/>
                      <a:endParaRPr lang="ru-RU" sz="1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bg1"/>
                          </a:solidFill>
                          <a:latin typeface="Times New Roman" panose="02020603050405020304" pitchFamily="18" charset="0"/>
                          <a:cs typeface="Times New Roman" panose="02020603050405020304" pitchFamily="18" charset="0"/>
                        </a:rPr>
                        <a:t>Ожидаемое</a:t>
                      </a:r>
                      <a:r>
                        <a:rPr lang="ru-RU" sz="1100" baseline="0" dirty="0" smtClean="0">
                          <a:solidFill>
                            <a:schemeClr val="bg1"/>
                          </a:solidFill>
                          <a:latin typeface="Times New Roman" panose="02020603050405020304" pitchFamily="18" charset="0"/>
                          <a:cs typeface="Times New Roman" panose="02020603050405020304" pitchFamily="18" charset="0"/>
                        </a:rPr>
                        <a:t> исполнение </a:t>
                      </a:r>
                    </a:p>
                    <a:p>
                      <a:pPr algn="ctr"/>
                      <a:r>
                        <a:rPr lang="ru-RU" sz="1100" baseline="0" dirty="0" smtClean="0">
                          <a:solidFill>
                            <a:schemeClr val="bg1"/>
                          </a:solidFill>
                          <a:latin typeface="Times New Roman" panose="02020603050405020304" pitchFamily="18" charset="0"/>
                          <a:cs typeface="Times New Roman" panose="02020603050405020304" pitchFamily="18" charset="0"/>
                        </a:rPr>
                        <a:t>2022 год</a:t>
                      </a:r>
                      <a:endParaRPr lang="ru-RU" sz="1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bg1"/>
                          </a:solidFill>
                          <a:latin typeface="Times New Roman" panose="02020603050405020304" pitchFamily="18" charset="0"/>
                          <a:cs typeface="Times New Roman" panose="02020603050405020304" pitchFamily="18" charset="0"/>
                        </a:rPr>
                        <a:t>2023 год</a:t>
                      </a:r>
                    </a:p>
                    <a:p>
                      <a:pPr algn="ctr"/>
                      <a:endParaRPr lang="ru-RU" sz="1100" dirty="0" smtClean="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bg1"/>
                          </a:solidFill>
                          <a:latin typeface="Times New Roman" panose="02020603050405020304" pitchFamily="18" charset="0"/>
                          <a:cs typeface="Times New Roman" panose="02020603050405020304" pitchFamily="18" charset="0"/>
                        </a:rPr>
                        <a:t>Доля налога</a:t>
                      </a:r>
                      <a:r>
                        <a:rPr lang="ru-RU" sz="1100" baseline="0" dirty="0" smtClean="0">
                          <a:solidFill>
                            <a:schemeClr val="bg1"/>
                          </a:solidFill>
                          <a:latin typeface="Times New Roman" panose="02020603050405020304" pitchFamily="18" charset="0"/>
                          <a:cs typeface="Times New Roman" panose="02020603050405020304" pitchFamily="18" charset="0"/>
                        </a:rPr>
                        <a:t> в общем объеме собственных доходов, </a:t>
                      </a:r>
                      <a:r>
                        <a:rPr lang="ru-RU" sz="1100" dirty="0" smtClean="0">
                          <a:solidFill>
                            <a:schemeClr val="bg1"/>
                          </a:solidFill>
                          <a:latin typeface="Times New Roman" panose="02020603050405020304" pitchFamily="18" charset="0"/>
                          <a:cs typeface="Times New Roman" panose="02020603050405020304" pitchFamily="18" charset="0"/>
                        </a:rPr>
                        <a:t>%</a:t>
                      </a:r>
                      <a:endParaRPr lang="ru-RU" sz="1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bg1"/>
                          </a:solidFill>
                          <a:latin typeface="Times New Roman" panose="02020603050405020304" pitchFamily="18" charset="0"/>
                          <a:cs typeface="Times New Roman" panose="02020603050405020304" pitchFamily="18" charset="0"/>
                        </a:rPr>
                        <a:t>2024 год</a:t>
                      </a:r>
                      <a:endParaRPr lang="ru-RU" sz="1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bg1"/>
                          </a:solidFill>
                          <a:latin typeface="Times New Roman" panose="02020603050405020304" pitchFamily="18" charset="0"/>
                          <a:cs typeface="Times New Roman" panose="02020603050405020304" pitchFamily="18" charset="0"/>
                        </a:rPr>
                        <a:t>2025 год</a:t>
                      </a:r>
                      <a:endParaRPr lang="ru-RU" sz="1100" dirty="0">
                        <a:solidFill>
                          <a:schemeClr val="bg1"/>
                        </a:solidFill>
                        <a:latin typeface="Times New Roman" panose="02020603050405020304" pitchFamily="18" charset="0"/>
                        <a:cs typeface="Times New Roman" panose="02020603050405020304" pitchFamily="18" charset="0"/>
                      </a:endParaRPr>
                    </a:p>
                  </a:txBody>
                  <a:tcPr/>
                </a:tc>
              </a:tr>
              <a:tr h="303415">
                <a:tc>
                  <a:txBody>
                    <a:bodyPr/>
                    <a:lstStyle/>
                    <a:p>
                      <a:r>
                        <a:rPr lang="ru-RU" sz="1100" b="1" dirty="0" smtClean="0">
                          <a:solidFill>
                            <a:srgbClr val="7030A0"/>
                          </a:solidFill>
                          <a:latin typeface="Times New Roman" panose="02020603050405020304" pitchFamily="18" charset="0"/>
                          <a:cs typeface="Times New Roman" panose="02020603050405020304" pitchFamily="18" charset="0"/>
                        </a:rPr>
                        <a:t>ВСЕГО НАЛОГОВЫЕ И НЕНАЛОГОВЫЕ ДОХОДЫ:</a:t>
                      </a:r>
                      <a:endParaRPr lang="ru-RU" sz="11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solidFill>
                            <a:srgbClr val="7030A0"/>
                          </a:solidFill>
                          <a:latin typeface="Times New Roman" panose="02020603050405020304" pitchFamily="18" charset="0"/>
                          <a:cs typeface="Times New Roman" panose="02020603050405020304" pitchFamily="18" charset="0"/>
                        </a:rPr>
                        <a:t>502 218,20</a:t>
                      </a:r>
                      <a:endParaRPr lang="ru-RU" sz="11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solidFill>
                            <a:srgbClr val="7030A0"/>
                          </a:solidFill>
                          <a:latin typeface="Times New Roman" panose="02020603050405020304" pitchFamily="18" charset="0"/>
                          <a:cs typeface="Times New Roman" panose="02020603050405020304" pitchFamily="18" charset="0"/>
                        </a:rPr>
                        <a:t>582 180,00</a:t>
                      </a:r>
                      <a:endParaRPr lang="ru-RU" sz="11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solidFill>
                            <a:srgbClr val="7030A0"/>
                          </a:solidFill>
                          <a:latin typeface="Times New Roman" panose="02020603050405020304" pitchFamily="18" charset="0"/>
                          <a:cs typeface="Times New Roman" panose="02020603050405020304" pitchFamily="18" charset="0"/>
                        </a:rPr>
                        <a:t>509 076,00</a:t>
                      </a:r>
                      <a:endParaRPr lang="ru-RU" sz="11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solidFill>
                            <a:srgbClr val="7030A0"/>
                          </a:solidFill>
                          <a:latin typeface="Times New Roman" panose="02020603050405020304" pitchFamily="18" charset="0"/>
                          <a:cs typeface="Times New Roman" panose="02020603050405020304" pitchFamily="18" charset="0"/>
                        </a:rPr>
                        <a:t>100,0</a:t>
                      </a:r>
                      <a:endParaRPr lang="ru-RU" sz="11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solidFill>
                            <a:srgbClr val="7030A0"/>
                          </a:solidFill>
                          <a:latin typeface="Times New Roman" panose="02020603050405020304" pitchFamily="18" charset="0"/>
                          <a:cs typeface="Times New Roman" panose="02020603050405020304" pitchFamily="18" charset="0"/>
                        </a:rPr>
                        <a:t>507 628,00</a:t>
                      </a:r>
                      <a:endParaRPr lang="ru-RU" sz="11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b="1" dirty="0" smtClean="0">
                          <a:solidFill>
                            <a:srgbClr val="7030A0"/>
                          </a:solidFill>
                          <a:latin typeface="Times New Roman" panose="02020603050405020304" pitchFamily="18" charset="0"/>
                          <a:cs typeface="Times New Roman" panose="02020603050405020304" pitchFamily="18" charset="0"/>
                        </a:rPr>
                        <a:t>498 559,00</a:t>
                      </a:r>
                      <a:endParaRPr lang="ru-RU" sz="1100" b="1" dirty="0">
                        <a:solidFill>
                          <a:srgbClr val="7030A0"/>
                        </a:solidFill>
                        <a:latin typeface="Times New Roman" panose="02020603050405020304" pitchFamily="18" charset="0"/>
                        <a:cs typeface="Times New Roman" panose="02020603050405020304" pitchFamily="18" charset="0"/>
                      </a:endParaRPr>
                    </a:p>
                  </a:txBody>
                  <a:tcPr/>
                </a:tc>
              </a:tr>
              <a:tr h="272231">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Налог на доходы физических лиц</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418 119,37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470 400,00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416 196,00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81,76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425 407,00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413 920,00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272231">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Акцизы</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17 649,59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22 100,00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22 006,00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4,32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24 410,00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26 793,00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48380">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Налог, взымаемый в связи с применением упрощенной системы налогообложения</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1 235,39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24</a:t>
                      </a:r>
                      <a:r>
                        <a:rPr lang="ru-RU" sz="1100" baseline="0" dirty="0" smtClean="0">
                          <a:solidFill>
                            <a:srgbClr val="7030A0"/>
                          </a:solidFill>
                          <a:latin typeface="Times New Roman" panose="02020603050405020304" pitchFamily="18" charset="0"/>
                          <a:cs typeface="Times New Roman" panose="02020603050405020304" pitchFamily="18" charset="0"/>
                        </a:rPr>
                        <a:t> 800,00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1 496,00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0,29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1 538,00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a:t>
                      </a:r>
                      <a:r>
                        <a:rPr lang="ru-RU" sz="1100" baseline="0" dirty="0" smtClean="0">
                          <a:solidFill>
                            <a:srgbClr val="7030A0"/>
                          </a:solidFill>
                          <a:latin typeface="Times New Roman" panose="02020603050405020304" pitchFamily="18" charset="0"/>
                          <a:cs typeface="Times New Roman" panose="02020603050405020304" pitchFamily="18" charset="0"/>
                        </a:rPr>
                        <a:t> 581,00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01730">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Единый сельскохозяйственный</a:t>
                      </a:r>
                      <a:r>
                        <a:rPr lang="ru-RU" sz="1100" baseline="0" dirty="0" smtClean="0">
                          <a:solidFill>
                            <a:srgbClr val="7030A0"/>
                          </a:solidFill>
                          <a:latin typeface="Times New Roman" panose="02020603050405020304" pitchFamily="18" charset="0"/>
                          <a:cs typeface="Times New Roman" panose="02020603050405020304" pitchFamily="18" charset="0"/>
                        </a:rPr>
                        <a:t> налог</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1 678,12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2 100,00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1 189,00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0,23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1 215,00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1 242,00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48380">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Единый</a:t>
                      </a:r>
                      <a:r>
                        <a:rPr lang="ru-RU" sz="1100" baseline="0" dirty="0" smtClean="0">
                          <a:solidFill>
                            <a:srgbClr val="7030A0"/>
                          </a:solidFill>
                          <a:latin typeface="Times New Roman" panose="02020603050405020304" pitchFamily="18" charset="0"/>
                          <a:cs typeface="Times New Roman" panose="02020603050405020304" pitchFamily="18" charset="0"/>
                        </a:rPr>
                        <a:t> налог на вмененный доход для отдельных видов деятельности</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2 135,18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48380">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Налог, взымаемый в связи с применением патентной системы налогообложения</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8</a:t>
                      </a:r>
                      <a:r>
                        <a:rPr lang="ru-RU" sz="1100" baseline="0" dirty="0" smtClean="0">
                          <a:solidFill>
                            <a:srgbClr val="7030A0"/>
                          </a:solidFill>
                          <a:latin typeface="Times New Roman" panose="02020603050405020304" pitchFamily="18" charset="0"/>
                          <a:cs typeface="Times New Roman" panose="02020603050405020304" pitchFamily="18" charset="0"/>
                        </a:rPr>
                        <a:t> 374,52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6 900,00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6 900,00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1,36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7 093,00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7 292,00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93607">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Государственная пошлина</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4 912,69</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4 800,00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3 950,00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0,78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solidFill>
                            <a:srgbClr val="7030A0"/>
                          </a:solidFill>
                          <a:latin typeface="Times New Roman" panose="02020603050405020304" pitchFamily="18" charset="0"/>
                          <a:cs typeface="Times New Roman" panose="02020603050405020304" pitchFamily="18" charset="0"/>
                        </a:rPr>
                        <a:t>3 950,00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solidFill>
                            <a:srgbClr val="7030A0"/>
                          </a:solidFill>
                          <a:latin typeface="Times New Roman" panose="02020603050405020304" pitchFamily="18" charset="0"/>
                          <a:cs typeface="Times New Roman" panose="02020603050405020304" pitchFamily="18" charset="0"/>
                        </a:rPr>
                        <a:t>3 950,00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516640">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39 181,33</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39 500,00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40 526,00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7,96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40 198,00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39 962,00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93607">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2 387,30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2 400,00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1 630,00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0,32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a:t>
                      </a:r>
                      <a:r>
                        <a:rPr lang="ru-RU" sz="1100" baseline="0" dirty="0" smtClean="0">
                          <a:solidFill>
                            <a:srgbClr val="7030A0"/>
                          </a:solidFill>
                          <a:latin typeface="Times New Roman" panose="02020603050405020304" pitchFamily="18" charset="0"/>
                          <a:cs typeface="Times New Roman" panose="02020603050405020304" pitchFamily="18" charset="0"/>
                        </a:rPr>
                        <a:t> 630,00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1 630,00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93607">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Доходы от оказания платных услуг и компенсации затрат государства</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571,85</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113,00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117,00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119,00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37990">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4 324,08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7 000,00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13 550,00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2,66</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550,00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550,00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393607">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Штрафы, санкции, возмещение ущерба</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1 598,01</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1 400,00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a:t>
                      </a:r>
                      <a:r>
                        <a:rPr lang="ru-RU" sz="1100" baseline="0" dirty="0" smtClean="0">
                          <a:solidFill>
                            <a:srgbClr val="7030A0"/>
                          </a:solidFill>
                          <a:latin typeface="Times New Roman" panose="02020603050405020304" pitchFamily="18" charset="0"/>
                          <a:cs typeface="Times New Roman" panose="02020603050405020304" pitchFamily="18" charset="0"/>
                        </a:rPr>
                        <a:t> 400,00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0,28</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a:t>
                      </a:r>
                      <a:r>
                        <a:rPr lang="ru-RU" sz="1100" baseline="0" dirty="0" smtClean="0">
                          <a:solidFill>
                            <a:srgbClr val="7030A0"/>
                          </a:solidFill>
                          <a:latin typeface="Times New Roman" panose="02020603050405020304" pitchFamily="18" charset="0"/>
                          <a:cs typeface="Times New Roman" panose="02020603050405020304" pitchFamily="18" charset="0"/>
                        </a:rPr>
                        <a:t> 400,00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1 400,00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r h="484870">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Прочие</a:t>
                      </a:r>
                      <a:r>
                        <a:rPr lang="ru-RU" sz="1100" baseline="0" dirty="0" smtClean="0">
                          <a:solidFill>
                            <a:srgbClr val="7030A0"/>
                          </a:solidFill>
                          <a:latin typeface="Times New Roman" panose="02020603050405020304" pitchFamily="18" charset="0"/>
                          <a:cs typeface="Times New Roman" panose="02020603050405020304" pitchFamily="18" charset="0"/>
                        </a:rPr>
                        <a:t> неналоговые доходы</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50,77</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80,00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120,00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0,02</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120,00</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rgbClr val="7030A0"/>
                          </a:solidFill>
                          <a:latin typeface="Times New Roman" panose="02020603050405020304" pitchFamily="18" charset="0"/>
                          <a:cs typeface="Times New Roman" panose="02020603050405020304" pitchFamily="18" charset="0"/>
                        </a:rPr>
                        <a:t>120,00</a:t>
                      </a:r>
                      <a:endParaRPr lang="ru-RU" sz="1100"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39890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400110"/>
          </a:xfrm>
          <a:prstGeom prst="rect">
            <a:avLst/>
          </a:prstGeom>
          <a:noFill/>
        </p:spPr>
        <p:txBody>
          <a:bodyPr wrap="square" rtlCol="0">
            <a:sp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Структура безвозмездных поступлений на 2023 год   ИТОГО: 723 136,97 тыс. руб.</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148936119"/>
              </p:ext>
            </p:extLst>
          </p:nvPr>
        </p:nvGraphicFramePr>
        <p:xfrm>
          <a:off x="-2" y="395366"/>
          <a:ext cx="12192000" cy="6483900"/>
        </p:xfrm>
        <a:graphic>
          <a:graphicData uri="http://schemas.openxmlformats.org/drawingml/2006/table">
            <a:tbl>
              <a:tblPr firstRow="1" bandRow="1">
                <a:tableStyleId>{5C22544A-7EE6-4342-B048-85BDC9FD1C3A}</a:tableStyleId>
              </a:tblPr>
              <a:tblGrid>
                <a:gridCol w="8612374"/>
                <a:gridCol w="1834531"/>
                <a:gridCol w="1745095"/>
              </a:tblGrid>
              <a:tr h="709229">
                <a:tc>
                  <a:txBody>
                    <a:bodyPr/>
                    <a:lstStyle/>
                    <a:p>
                      <a:pPr algn="ctr"/>
                      <a:r>
                        <a:rPr lang="ru-RU" sz="1200" dirty="0" smtClean="0">
                          <a:latin typeface="Times New Roman" panose="02020603050405020304" pitchFamily="18" charset="0"/>
                          <a:cs typeface="Times New Roman" panose="02020603050405020304" pitchFamily="18" charset="0"/>
                        </a:rPr>
                        <a:t>Наименование</a:t>
                      </a:r>
                      <a:endParaRPr lang="ru-RU" sz="1200" dirty="0">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latin typeface="Times New Roman" panose="02020603050405020304" pitchFamily="18" charset="0"/>
                          <a:cs typeface="Times New Roman" panose="02020603050405020304" pitchFamily="18" charset="0"/>
                        </a:rPr>
                        <a:t>Сумма,  тыс. руб.</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Доля в общем объеме безвозмездных поступлений, %</a:t>
                      </a:r>
                      <a:endParaRPr kumimoji="0" lang="ru-RU" sz="1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txBody>
                  <a:tcPr/>
                </a:tc>
              </a:tr>
              <a:tr h="306507">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Дотации бюджетам</a:t>
                      </a:r>
                      <a:r>
                        <a:rPr lang="ru-RU" sz="1200" baseline="0" dirty="0" smtClean="0">
                          <a:solidFill>
                            <a:srgbClr val="7030A0"/>
                          </a:solidFill>
                          <a:latin typeface="Times New Roman" panose="02020603050405020304" pitchFamily="18" charset="0"/>
                          <a:cs typeface="Times New Roman" panose="02020603050405020304" pitchFamily="18" charset="0"/>
                        </a:rPr>
                        <a:t> муниципальных районов на поддержку мер по обеспечению сбалансированности бюджетов</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42 584,48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5,89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85363">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Субсидии</a:t>
                      </a:r>
                      <a:r>
                        <a:rPr lang="ru-RU" sz="1200" baseline="0" dirty="0" smtClean="0">
                          <a:solidFill>
                            <a:srgbClr val="7030A0"/>
                          </a:solidFill>
                          <a:latin typeface="Times New Roman" panose="02020603050405020304" pitchFamily="18" charset="0"/>
                          <a:cs typeface="Times New Roman" panose="02020603050405020304" pitchFamily="18" charset="0"/>
                        </a:rPr>
                        <a:t> бюджетам муниципальных районов на реализацию мероприятий по обеспечению жильем молодых семей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1 120,3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0,15</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85617">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Субсидии бюджетам муниципальных районов на поддержку отрасли культуры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4 322,79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85617">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Прочие</a:t>
                      </a:r>
                      <a:r>
                        <a:rPr lang="ru-RU" sz="1200" baseline="0" dirty="0" smtClean="0">
                          <a:solidFill>
                            <a:srgbClr val="7030A0"/>
                          </a:solidFill>
                          <a:latin typeface="Times New Roman" panose="02020603050405020304" pitchFamily="18" charset="0"/>
                          <a:cs typeface="Times New Roman" panose="02020603050405020304" pitchFamily="18" charset="0"/>
                        </a:rPr>
                        <a:t> субсидии бюджетам муниципальных района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30 175,07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4,17</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81172">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реализацию дошкольного, общего и дополнительного образования в муниципальных общеобразовательных учреждениях по основным общеобразовательным программам</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363 624,06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50,3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57418">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учреждениях</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107</a:t>
                      </a:r>
                      <a:r>
                        <a:rPr lang="ru-RU" sz="1200" baseline="0" dirty="0" smtClean="0">
                          <a:solidFill>
                            <a:srgbClr val="7030A0"/>
                          </a:solidFill>
                          <a:latin typeface="Times New Roman" panose="02020603050405020304" pitchFamily="18" charset="0"/>
                          <a:cs typeface="Times New Roman" panose="02020603050405020304" pitchFamily="18" charset="0"/>
                        </a:rPr>
                        <a:t> 256,49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14,83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616688">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3 455,00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0,48</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76028">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осуществление выравнивания бюджетной обеспеченности поселений, входящих в состав муниципальных районов Приморского края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21 371,37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2,96</a:t>
                      </a:r>
                    </a:p>
                  </a:txBody>
                  <a:tcPr/>
                </a:tc>
              </a:tr>
              <a:tr h="285617">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организацию и обеспечение оздоровления и отдыха детей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3 861,46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0,53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81172">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выполнение органами местного самоуправления отдельных государственных полномочий по государственному управлению охраной труда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864,53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0,12</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666440">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осуществление государственных полномочий по регистрации и учету граждан, имеющих право на получение жилищных субсидий в связи с переселением из районов Крайнего Севера и приравненных к ним местностей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1,18</a:t>
                      </a: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666440">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осуществление государственных полномочий по организации проведения мероприятий по предупреждению и ликвидации болезней животных, их лечению, защите населения от болезней, общих для человека и животных </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1 479,17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0,2</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5245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по обеспечению бесплатным питанием детей, обучающихся в муниципальных общеобразовательных организациях Приморского края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24 825,1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3,43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28950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79686165"/>
              </p:ext>
            </p:extLst>
          </p:nvPr>
        </p:nvGraphicFramePr>
        <p:xfrm>
          <a:off x="1" y="0"/>
          <a:ext cx="12192000" cy="6677247"/>
        </p:xfrm>
        <a:graphic>
          <a:graphicData uri="http://schemas.openxmlformats.org/drawingml/2006/table">
            <a:tbl>
              <a:tblPr firstRow="1" bandRow="1">
                <a:tableStyleId>{5C22544A-7EE6-4342-B048-85BDC9FD1C3A}</a:tableStyleId>
              </a:tblPr>
              <a:tblGrid>
                <a:gridCol w="8623004"/>
                <a:gridCol w="1679944"/>
                <a:gridCol w="1889052"/>
              </a:tblGrid>
              <a:tr h="637953">
                <a:tc>
                  <a:txBody>
                    <a:bodyPr/>
                    <a:lstStyle/>
                    <a:p>
                      <a:r>
                        <a:rPr lang="ru-RU" sz="1200" dirty="0" smtClean="0">
                          <a:latin typeface="Times New Roman" panose="02020603050405020304" pitchFamily="18" charset="0"/>
                          <a:cs typeface="Times New Roman" panose="02020603050405020304" pitchFamily="18" charset="0"/>
                        </a:rPr>
                        <a:t>Наименование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Сумма, тыс.руб.</a:t>
                      </a:r>
                      <a:endParaRPr lang="ru-RU" sz="12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Доля в общем объеме безвозмездных поступлений, %</a:t>
                      </a:r>
                      <a:endParaRPr kumimoji="0" lang="ru-RU" sz="1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txBody>
                  <a:tcPr/>
                </a:tc>
              </a:tr>
              <a:tr h="455073">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на обеспечение детей-сирот и детей, оставшихся без попечения родителей, лиц из числа детей-сирот и детей, оставшихся без попечения родителей, жилыми помещениями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18 509,81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2,56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6451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передаваемые органам местного самоуправления городских округов и муниципальных районов Приморского края на реализацию государственного полномочия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образования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3,39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597">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на реализацию государственных полномочий органов опеки и попечительства в отношении несовершеннолетних</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3 043,38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0,42</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60804">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на реализацию государственных полномочий по социальной поддержке детей, оставшихся без попечения родителей, и лиц, принявших на воспитание в семью детей, оставшихся без попечения родителей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33 764,00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4,67</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60804">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5 748,13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0,79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3020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60804">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22 734,19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3,14</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67112">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Субвенции бюджетам муниципальных районов на государственную регистрацию актов гражданского состояния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1 863,28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0,26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5860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Единая субвенция бюджетам муниципальных районов из бюджета субъекта Российской Федерации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2 364,1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0,33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7136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Прочие субвенции бюджетам муниципальных районов</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441,97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64878">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1 936,00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0,27</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6451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989,42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0,14</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92558">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Межбюджетные трансферты, передаваемые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26 793,00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3,7</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331036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380"/>
            <a:ext cx="12192000" cy="707886"/>
          </a:xfrm>
          <a:prstGeom prst="rect">
            <a:avLst/>
          </a:prstGeom>
          <a:noFill/>
        </p:spPr>
        <p:txBody>
          <a:bodyPr wrap="square" rtlCol="0">
            <a:spAutoFit/>
          </a:bodyPr>
          <a:lstStyle/>
          <a:p>
            <a:pPr algn="ctr"/>
            <a:r>
              <a:rPr lang="ru-RU" sz="2000" b="1" u="sng" dirty="0" smtClean="0">
                <a:solidFill>
                  <a:srgbClr val="C00000"/>
                </a:solidFill>
                <a:latin typeface="Times New Roman" panose="02020603050405020304" pitchFamily="18" charset="0"/>
                <a:cs typeface="Times New Roman" panose="02020603050405020304" pitchFamily="18" charset="0"/>
              </a:rPr>
              <a:t>Структура расходов бюджета Михайловского муниципального района</a:t>
            </a:r>
          </a:p>
          <a:p>
            <a:pPr algn="ctr"/>
            <a:r>
              <a:rPr lang="ru-RU" sz="2000" b="1" u="sng" dirty="0" smtClean="0">
                <a:solidFill>
                  <a:srgbClr val="C00000"/>
                </a:solidFill>
                <a:latin typeface="Times New Roman" panose="02020603050405020304" pitchFamily="18" charset="0"/>
                <a:cs typeface="Times New Roman" panose="02020603050405020304" pitchFamily="18" charset="0"/>
              </a:rPr>
              <a:t>на 2023 год (1 253 212,97 тыс. руб.)</a:t>
            </a:r>
            <a:endParaRPr lang="ru-RU" sz="20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122399876"/>
              </p:ext>
            </p:extLst>
          </p:nvPr>
        </p:nvGraphicFramePr>
        <p:xfrm>
          <a:off x="882502" y="1121734"/>
          <a:ext cx="10536865" cy="5481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3568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 y="-26409"/>
            <a:ext cx="12048142" cy="830997"/>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Муниципальные программы Михайловского муниципального района</a:t>
            </a:r>
          </a:p>
          <a:p>
            <a:pPr algn="ctr"/>
            <a:r>
              <a:rPr lang="ru-RU" sz="2400" b="1" u="sng" dirty="0" smtClean="0">
                <a:solidFill>
                  <a:srgbClr val="C00000"/>
                </a:solidFill>
                <a:latin typeface="Times New Roman" panose="02020603050405020304" pitchFamily="18" charset="0"/>
                <a:cs typeface="Times New Roman" panose="02020603050405020304" pitchFamily="18" charset="0"/>
              </a:rPr>
              <a:t>на 2023 год (1 008 206,78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1445" y="963316"/>
            <a:ext cx="2792627" cy="68473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"Развития образования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района" </a:t>
            </a:r>
          </a:p>
          <a:p>
            <a:pPr algn="ctr"/>
            <a:r>
              <a:rPr lang="ru-RU" sz="1100" dirty="0" smtClean="0">
                <a:solidFill>
                  <a:srgbClr val="FF0000"/>
                </a:solidFill>
                <a:latin typeface="Times New Roman" panose="02020603050405020304" pitchFamily="18" charset="0"/>
                <a:cs typeface="Times New Roman" panose="02020603050405020304" pitchFamily="18" charset="0"/>
              </a:rPr>
              <a:t>836 490,52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8967" y="4035766"/>
            <a:ext cx="2792627" cy="8541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"Комплексные меры по противодействию употреблению наркотиков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a:t>
            </a:r>
          </a:p>
          <a:p>
            <a:pPr algn="ctr"/>
            <a:r>
              <a:rPr lang="ru-RU" sz="1100" dirty="0" smtClean="0">
                <a:solidFill>
                  <a:srgbClr val="FF0000"/>
                </a:solidFill>
                <a:latin typeface="Times New Roman" panose="02020603050405020304" pitchFamily="18" charset="0"/>
                <a:cs typeface="Times New Roman" panose="02020603050405020304" pitchFamily="18" charset="0"/>
              </a:rPr>
              <a:t>90,00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194245" y="6028124"/>
            <a:ext cx="2829827" cy="6796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"Укрепление общественного здоровья в </a:t>
            </a:r>
            <a:r>
              <a:rPr lang="ru-RU" sz="1100" dirty="0" smtClean="0">
                <a:solidFill>
                  <a:srgbClr val="002060"/>
                </a:solidFill>
                <a:latin typeface="Times New Roman" panose="02020603050405020304" pitchFamily="18" charset="0"/>
                <a:cs typeface="Times New Roman" panose="02020603050405020304" pitchFamily="18" charset="0"/>
              </a:rPr>
              <a:t>ММР" </a:t>
            </a:r>
          </a:p>
          <a:p>
            <a:pPr algn="ctr"/>
            <a:r>
              <a:rPr lang="ru-RU" sz="1100" dirty="0" smtClean="0">
                <a:solidFill>
                  <a:srgbClr val="FF0000"/>
                </a:solidFill>
                <a:latin typeface="Times New Roman" panose="02020603050405020304" pitchFamily="18" charset="0"/>
                <a:cs typeface="Times New Roman" panose="02020603050405020304" pitchFamily="18" charset="0"/>
              </a:rPr>
              <a:t>685,00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78966" y="1724702"/>
            <a:ext cx="2792627" cy="6237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Доступная среда для инвалидов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a:t>
            </a:r>
            <a:r>
              <a:rPr lang="ru-RU" sz="1100" dirty="0">
                <a:solidFill>
                  <a:srgbClr val="002060"/>
                </a:solidFill>
                <a:latin typeface="Times New Roman" panose="02020603050405020304" pitchFamily="18" charset="0"/>
                <a:cs typeface="Times New Roman" panose="02020603050405020304" pitchFamily="18" charset="0"/>
              </a:rPr>
              <a:t>района</a:t>
            </a:r>
            <a:r>
              <a:rPr lang="ru-RU" sz="1100" dirty="0" smtClean="0">
                <a:solidFill>
                  <a:srgbClr val="002060"/>
                </a:solidFill>
                <a:latin typeface="Times New Roman" panose="02020603050405020304" pitchFamily="18" charset="0"/>
                <a:cs typeface="Times New Roman" panose="02020603050405020304" pitchFamily="18" charset="0"/>
              </a:rPr>
              <a:t>"</a:t>
            </a:r>
            <a:r>
              <a:rPr lang="ru-RU" sz="1100" dirty="0" smtClean="0">
                <a:solidFill>
                  <a:schemeClr val="accent5">
                    <a:lumMod val="50000"/>
                  </a:schemeClr>
                </a:solidFill>
                <a:latin typeface="Times New Roman" panose="02020603050405020304" pitchFamily="18" charset="0"/>
                <a:cs typeface="Times New Roman" panose="02020603050405020304" pitchFamily="18" charset="0"/>
              </a:rPr>
              <a:t> </a:t>
            </a:r>
          </a:p>
          <a:p>
            <a:pPr algn="ctr"/>
            <a:r>
              <a:rPr lang="ru-RU" sz="1100" dirty="0" smtClean="0">
                <a:solidFill>
                  <a:srgbClr val="FF0000"/>
                </a:solidFill>
                <a:latin typeface="Times New Roman" panose="02020603050405020304" pitchFamily="18" charset="0"/>
                <a:cs typeface="Times New Roman" panose="02020603050405020304" pitchFamily="18" charset="0"/>
              </a:rPr>
              <a:t>100,00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78967" y="3179050"/>
            <a:ext cx="2792627" cy="7474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rgbClr val="002060"/>
                </a:solidFill>
                <a:latin typeface="Times New Roman" panose="02020603050405020304" pitchFamily="18" charset="0"/>
                <a:cs typeface="Times New Roman" panose="02020603050405020304" pitchFamily="18" charset="0"/>
              </a:rPr>
              <a:t>МП "Развитие дополнительного образования в сфере культуры и </a:t>
            </a:r>
            <a:r>
              <a:rPr lang="ru-RU" sz="1100" dirty="0" smtClean="0">
                <a:solidFill>
                  <a:srgbClr val="002060"/>
                </a:solidFill>
                <a:latin typeface="Times New Roman" panose="02020603050405020304" pitchFamily="18" charset="0"/>
                <a:cs typeface="Times New Roman" panose="02020603050405020304" pitchFamily="18" charset="0"/>
              </a:rPr>
              <a:t>искусства" </a:t>
            </a:r>
          </a:p>
          <a:p>
            <a:pPr algn="ctr"/>
            <a:r>
              <a:rPr lang="ru-RU" sz="1100" dirty="0" smtClean="0">
                <a:solidFill>
                  <a:srgbClr val="FF0000"/>
                </a:solidFill>
                <a:latin typeface="Times New Roman" panose="02020603050405020304" pitchFamily="18" charset="0"/>
                <a:cs typeface="Times New Roman" panose="02020603050405020304" pitchFamily="18" charset="0"/>
              </a:rPr>
              <a:t>29 582,79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12842" y="1729916"/>
            <a:ext cx="2792627" cy="6371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Профилактика правонарушений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a:t>
            </a:r>
          </a:p>
          <a:p>
            <a:pPr algn="ct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78965" y="2481790"/>
            <a:ext cx="2792627" cy="5791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Организация транспортного обслуживания населения </a:t>
            </a:r>
            <a:r>
              <a:rPr lang="ru-RU" sz="1100" dirty="0" smtClean="0">
                <a:solidFill>
                  <a:srgbClr val="002060"/>
                </a:solidFill>
                <a:latin typeface="Times New Roman" panose="02020603050405020304" pitchFamily="18" charset="0"/>
                <a:cs typeface="Times New Roman" panose="02020603050405020304" pitchFamily="18" charset="0"/>
              </a:rPr>
              <a:t>ММР"</a:t>
            </a:r>
            <a:endParaRPr lang="ru-RU" sz="1100" dirty="0" smtClean="0">
              <a:solidFill>
                <a:srgbClr val="FF0000"/>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5 000,00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78967" y="5006970"/>
            <a:ext cx="2792627" cy="8394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малоэтажного жилищного строительства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algn="ct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192224" y="4802435"/>
            <a:ext cx="2752825" cy="9268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Программа комплексного развития систем коммунальной инфраструктуры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algn="ctr"/>
            <a:r>
              <a:rPr lang="ru-RU" sz="1100" dirty="0" smtClean="0">
                <a:solidFill>
                  <a:srgbClr val="FF0000"/>
                </a:solidFill>
                <a:latin typeface="Times New Roman" panose="02020603050405020304" pitchFamily="18" charset="0"/>
                <a:cs typeface="Times New Roman" panose="02020603050405020304" pitchFamily="18" charset="0"/>
              </a:rPr>
              <a:t>22 495,19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194246" y="3794865"/>
            <a:ext cx="2811222" cy="6679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муниципальной службы в администрации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a:t>
            </a:r>
            <a:r>
              <a:rPr lang="ru-RU" sz="1100" dirty="0">
                <a:solidFill>
                  <a:srgbClr val="002060"/>
                </a:solidFill>
                <a:latin typeface="Times New Roman" panose="02020603050405020304" pitchFamily="18" charset="0"/>
                <a:cs typeface="Times New Roman" panose="02020603050405020304" pitchFamily="18" charset="0"/>
              </a:rPr>
              <a:t>района" </a:t>
            </a:r>
            <a:endParaRPr lang="ru-RU" sz="1100" dirty="0" smtClean="0">
              <a:solidFill>
                <a:srgbClr val="002060"/>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240,00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78964" y="5958808"/>
            <a:ext cx="2792627" cy="748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малого и среднего предпринимательства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194245" y="4570887"/>
            <a:ext cx="2829827" cy="6949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Патриотическое воспитание граждан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 150,00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212841" y="2481790"/>
            <a:ext cx="2792627" cy="12227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Обеспечение содержания, ремонта автомобильных дорог, мест общего пользования (тротуаров, скверов, пешеходных дорожек и переходов) и сооружений на них Михайловского муниципального района" </a:t>
            </a:r>
            <a:r>
              <a:rPr lang="ru-RU" sz="1100" dirty="0" smtClean="0">
                <a:solidFill>
                  <a:srgbClr val="002060"/>
                </a:solidFill>
                <a:latin typeface="Times New Roman" panose="02020603050405020304" pitchFamily="18" charset="0"/>
                <a:cs typeface="Times New Roman" panose="02020603050405020304" pitchFamily="18" charset="0"/>
              </a:rPr>
              <a:t> </a:t>
            </a:r>
          </a:p>
          <a:p>
            <a:pPr algn="ctr"/>
            <a:r>
              <a:rPr lang="ru-RU" sz="1100" dirty="0" smtClean="0">
                <a:solidFill>
                  <a:srgbClr val="FF0000"/>
                </a:solidFill>
                <a:latin typeface="Times New Roman" panose="02020603050405020304" pitchFamily="18" charset="0"/>
                <a:cs typeface="Times New Roman" panose="02020603050405020304" pitchFamily="18" charset="0"/>
              </a:rPr>
              <a:t>23 381,00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78967" y="962663"/>
            <a:ext cx="2792625" cy="685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Обеспечение жильем молодых семей Михайловского </a:t>
            </a:r>
            <a:r>
              <a:rPr lang="ru-RU" sz="1100" dirty="0" smtClean="0">
                <a:solidFill>
                  <a:srgbClr val="002060"/>
                </a:solidFill>
                <a:latin typeface="Times New Roman" panose="02020603050405020304" pitchFamily="18" charset="0"/>
                <a:cs typeface="Times New Roman" panose="02020603050405020304" pitchFamily="18" charset="0"/>
              </a:rPr>
              <a:t>муниципального 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1 520,30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6192224" y="968987"/>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Развитие физической культуры и спорта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9 669,78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flipH="1">
            <a:off x="3194245" y="5336037"/>
            <a:ext cx="2829827" cy="6268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002060"/>
                </a:solidFill>
                <a:latin typeface="Times New Roman" panose="02020603050405020304" pitchFamily="18" charset="0"/>
                <a:cs typeface="Times New Roman" panose="02020603050405020304" pitchFamily="18" charset="0"/>
              </a:rPr>
              <a:t>МП "Молодежная политика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6182599" y="3723420"/>
            <a:ext cx="2762450" cy="9331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smtClean="0">
                <a:solidFill>
                  <a:srgbClr val="002060"/>
                </a:solidFill>
                <a:latin typeface="Times New Roman" panose="02020603050405020304" pitchFamily="18" charset="0"/>
                <a:cs typeface="Times New Roman" panose="02020603050405020304" pitchFamily="18" charset="0"/>
              </a:rPr>
              <a:t>МП "Профилактика </a:t>
            </a:r>
            <a:r>
              <a:rPr lang="ru-RU" sz="1100" dirty="0">
                <a:solidFill>
                  <a:srgbClr val="002060"/>
                </a:solidFill>
                <a:latin typeface="Times New Roman" panose="02020603050405020304" pitchFamily="18" charset="0"/>
                <a:cs typeface="Times New Roman" panose="02020603050405020304" pitchFamily="18" charset="0"/>
              </a:rPr>
              <a:t>терроризма и противодействие экстремизму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r>
              <a:rPr lang="ru-RU" sz="1100" dirty="0" smtClean="0">
                <a:solidFill>
                  <a:srgbClr val="FF0000"/>
                </a:solidFill>
                <a:latin typeface="Times New Roman" panose="02020603050405020304" pitchFamily="18" charset="0"/>
                <a:cs typeface="Times New Roman" panose="02020603050405020304" pitchFamily="18" charset="0"/>
              </a:rPr>
              <a:t>20,00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rot="10800000" flipH="1" flipV="1">
            <a:off x="6192224" y="2688228"/>
            <a:ext cx="2752826" cy="8645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4472C4">
                    <a:lumMod val="50000"/>
                  </a:srgbClr>
                </a:solidFill>
                <a:latin typeface="Times New Roman" panose="02020603050405020304" pitchFamily="18" charset="0"/>
                <a:cs typeface="Times New Roman" panose="02020603050405020304" pitchFamily="18" charset="0"/>
              </a:rPr>
              <a:t>МП "Защита населения и территорий от чрезвычайных ситуаций, обеспечение пожарной безопасности и безопасности людей на водных </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объектах" </a:t>
            </a:r>
          </a:p>
          <a:p>
            <a:pPr lvl="0" algn="ctr"/>
            <a:r>
              <a:rPr lang="ru-RU" sz="1100" dirty="0" smtClean="0">
                <a:solidFill>
                  <a:srgbClr val="FF0000"/>
                </a:solidFill>
                <a:latin typeface="Times New Roman" panose="02020603050405020304" pitchFamily="18" charset="0"/>
                <a:cs typeface="Times New Roman" panose="02020603050405020304" pitchFamily="18" charset="0"/>
              </a:rPr>
              <a:t>2 060,00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rot="10800000" flipH="1" flipV="1">
            <a:off x="6192224" y="1889078"/>
            <a:ext cx="2752826" cy="6615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4472C4">
                    <a:lumMod val="50000"/>
                  </a:srgbClr>
                </a:solidFill>
                <a:latin typeface="Times New Roman" panose="02020603050405020304" pitchFamily="18" charset="0"/>
                <a:cs typeface="Times New Roman" panose="02020603050405020304" pitchFamily="18" charset="0"/>
              </a:rPr>
              <a:t>МП  "Развитие культуры Михайловского муниципального </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района" </a:t>
            </a:r>
          </a:p>
          <a:p>
            <a:pPr lvl="0" algn="ctr"/>
            <a:r>
              <a:rPr lang="ru-RU" sz="1100" dirty="0" smtClean="0">
                <a:solidFill>
                  <a:srgbClr val="FF0000"/>
                </a:solidFill>
                <a:latin typeface="Times New Roman" panose="02020603050405020304" pitchFamily="18" charset="0"/>
                <a:cs typeface="Times New Roman" panose="02020603050405020304" pitchFamily="18" charset="0"/>
              </a:rPr>
              <a:t>41 023,21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rot="10800000" flipH="1" flipV="1">
            <a:off x="6192224" y="5909804"/>
            <a:ext cx="2792627" cy="7964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dirty="0">
                <a:solidFill>
                  <a:srgbClr val="4472C4">
                    <a:lumMod val="50000"/>
                  </a:srgbClr>
                </a:solidFill>
                <a:latin typeface="Times New Roman" panose="02020603050405020304" pitchFamily="18" charset="0"/>
                <a:cs typeface="Times New Roman" panose="02020603050405020304" pitchFamily="18" charset="0"/>
              </a:rPr>
              <a:t>МП </a:t>
            </a:r>
            <a:r>
              <a:rPr lang="ru-RU" sz="1100" dirty="0" smtClean="0">
                <a:solidFill>
                  <a:srgbClr val="002060"/>
                </a:solidFill>
                <a:latin typeface="Times New Roman" panose="02020603050405020304" pitchFamily="18" charset="0"/>
                <a:cs typeface="Times New Roman" panose="02020603050405020304" pitchFamily="18" charset="0"/>
              </a:rPr>
              <a:t>"</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Развитие </a:t>
            </a:r>
            <a:r>
              <a:rPr lang="ru-RU" sz="1100" dirty="0">
                <a:solidFill>
                  <a:srgbClr val="4472C4">
                    <a:lumMod val="50000"/>
                  </a:srgbClr>
                </a:solidFill>
                <a:latin typeface="Times New Roman" panose="02020603050405020304" pitchFamily="18" charset="0"/>
                <a:cs typeface="Times New Roman" panose="02020603050405020304" pitchFamily="18" charset="0"/>
              </a:rPr>
              <a:t>и поддержка социально ориентированных некоммерческих организаций </a:t>
            </a:r>
            <a:r>
              <a:rPr lang="ru-RU" sz="1100" dirty="0" smtClean="0">
                <a:solidFill>
                  <a:srgbClr val="4472C4">
                    <a:lumMod val="50000"/>
                  </a:srgbClr>
                </a:solidFill>
                <a:latin typeface="Times New Roman" panose="02020603050405020304" pitchFamily="18" charset="0"/>
                <a:cs typeface="Times New Roman" panose="02020603050405020304" pitchFamily="18" charset="0"/>
              </a:rPr>
              <a:t>ММР</a:t>
            </a:r>
            <a:r>
              <a:rPr lang="ru-RU" sz="1100" dirty="0" smtClean="0">
                <a:solidFill>
                  <a:srgbClr val="002060"/>
                </a:solidFill>
                <a:latin typeface="Times New Roman" panose="02020603050405020304" pitchFamily="18" charset="0"/>
                <a:cs typeface="Times New Roman" panose="02020603050405020304" pitchFamily="18" charset="0"/>
              </a:rPr>
              <a:t>" </a:t>
            </a:r>
          </a:p>
          <a:p>
            <a:pPr lvl="0" algn="ctr"/>
            <a:r>
              <a:rPr lang="ru-RU" sz="1100" dirty="0" smtClean="0">
                <a:solidFill>
                  <a:srgbClr val="4472C4">
                    <a:lumMod val="50000"/>
                  </a:srgbClr>
                </a:solidFill>
                <a:latin typeface="Times New Roman" panose="02020603050405020304" pitchFamily="18" charset="0"/>
                <a:cs typeface="Times New Roman" panose="02020603050405020304" pitchFamily="18" charset="0"/>
              </a:rPr>
              <a:t> </a:t>
            </a:r>
            <a:r>
              <a:rPr lang="ru-RU" sz="1100" dirty="0" smtClean="0">
                <a:solidFill>
                  <a:srgbClr val="FF0000"/>
                </a:solidFill>
                <a:latin typeface="Times New Roman" panose="02020603050405020304" pitchFamily="18" charset="0"/>
                <a:cs typeface="Times New Roman" panose="02020603050405020304" pitchFamily="18" charset="0"/>
              </a:rPr>
              <a:t>60,00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9097449" y="968987"/>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smtClean="0">
                <a:solidFill>
                  <a:srgbClr val="002060"/>
                </a:solidFill>
                <a:latin typeface="Times New Roman" panose="02020603050405020304" pitchFamily="18" charset="0"/>
                <a:cs typeface="Times New Roman" panose="02020603050405020304" pitchFamily="18" charset="0"/>
              </a:rPr>
              <a:t>МП "</a:t>
            </a:r>
            <a:r>
              <a:rPr lang="ru-RU" sz="1100" dirty="0">
                <a:solidFill>
                  <a:srgbClr val="002060"/>
                </a:solidFill>
                <a:latin typeface="Times New Roman" panose="02020603050405020304" pitchFamily="18" charset="0"/>
                <a:cs typeface="Times New Roman" panose="02020603050405020304" pitchFamily="18" charset="0"/>
              </a:rPr>
              <a:t>Программа комплексного развития системы социальной инфраструктуры ММР" </a:t>
            </a:r>
            <a:endParaRPr lang="ru-RU" sz="1100" dirty="0" smtClean="0">
              <a:solidFill>
                <a:srgbClr val="002060"/>
              </a:solidFill>
              <a:latin typeface="Times New Roman" panose="02020603050405020304" pitchFamily="18" charset="0"/>
              <a:cs typeface="Times New Roman" panose="02020603050405020304" pitchFamily="18" charset="0"/>
            </a:endParaRP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12 255,27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9097449" y="2015389"/>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 </a:t>
            </a:r>
            <a:r>
              <a:rPr lang="ru-RU" sz="1100" dirty="0" smtClean="0">
                <a:solidFill>
                  <a:srgbClr val="002060"/>
                </a:solidFill>
                <a:latin typeface="Times New Roman" panose="02020603050405020304" pitchFamily="18" charset="0"/>
                <a:cs typeface="Times New Roman" panose="02020603050405020304" pitchFamily="18" charset="0"/>
              </a:rPr>
              <a:t>Обеспечение </a:t>
            </a:r>
            <a:r>
              <a:rPr lang="ru-RU" sz="1100" dirty="0">
                <a:solidFill>
                  <a:srgbClr val="002060"/>
                </a:solidFill>
                <a:latin typeface="Times New Roman" panose="02020603050405020304" pitchFamily="18" charset="0"/>
                <a:cs typeface="Times New Roman" panose="02020603050405020304" pitchFamily="18" charset="0"/>
              </a:rPr>
              <a:t>безопасности дорожного движения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50,00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9097449" y="2962491"/>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a:t>
            </a:r>
            <a:r>
              <a:rPr lang="ru-RU" sz="1100" dirty="0" smtClean="0">
                <a:solidFill>
                  <a:srgbClr val="002060"/>
                </a:solidFill>
                <a:latin typeface="Times New Roman" panose="02020603050405020304" pitchFamily="18" charset="0"/>
                <a:cs typeface="Times New Roman" panose="02020603050405020304" pitchFamily="18" charset="0"/>
              </a:rPr>
              <a:t>"Содержание </a:t>
            </a:r>
            <a:r>
              <a:rPr lang="ru-RU" sz="1100" dirty="0">
                <a:solidFill>
                  <a:srgbClr val="002060"/>
                </a:solidFill>
                <a:latin typeface="Times New Roman" panose="02020603050405020304" pitchFamily="18" charset="0"/>
                <a:cs typeface="Times New Roman" panose="02020603050405020304" pitchFamily="18" charset="0"/>
              </a:rPr>
              <a:t>и ремонт муниципального жилого фонда в Михайловском муниципальном </a:t>
            </a:r>
            <a:r>
              <a:rPr lang="ru-RU" sz="1100" dirty="0" smtClean="0">
                <a:solidFill>
                  <a:srgbClr val="002060"/>
                </a:solidFill>
                <a:latin typeface="Times New Roman" panose="02020603050405020304" pitchFamily="18" charset="0"/>
                <a:cs typeface="Times New Roman" panose="02020603050405020304" pitchFamily="18" charset="0"/>
              </a:rPr>
              <a:t>районе" </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3 000,00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9097449" y="3895688"/>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 </a:t>
            </a:r>
            <a:r>
              <a:rPr lang="ru-RU" sz="1100" dirty="0" smtClean="0">
                <a:solidFill>
                  <a:srgbClr val="002060"/>
                </a:solidFill>
                <a:latin typeface="Times New Roman" panose="02020603050405020304" pitchFamily="18" charset="0"/>
                <a:cs typeface="Times New Roman" panose="02020603050405020304" pitchFamily="18" charset="0"/>
              </a:rPr>
              <a:t>Противодействие </a:t>
            </a:r>
            <a:r>
              <a:rPr lang="ru-RU" sz="1100" dirty="0">
                <a:solidFill>
                  <a:srgbClr val="002060"/>
                </a:solidFill>
                <a:latin typeface="Times New Roman" panose="02020603050405020304" pitchFamily="18" charset="0"/>
                <a:cs typeface="Times New Roman" panose="02020603050405020304" pitchFamily="18" charset="0"/>
              </a:rPr>
              <a:t>коррупции на территории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 </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30,00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9097449" y="4802435"/>
            <a:ext cx="2752825" cy="760929"/>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100" dirty="0">
                <a:solidFill>
                  <a:srgbClr val="002060"/>
                </a:solidFill>
                <a:latin typeface="Times New Roman" panose="02020603050405020304" pitchFamily="18" charset="0"/>
                <a:cs typeface="Times New Roman" panose="02020603050405020304" pitchFamily="18" charset="0"/>
              </a:rPr>
              <a:t>МП " </a:t>
            </a:r>
            <a:r>
              <a:rPr lang="ru-RU" sz="1100" dirty="0" smtClean="0">
                <a:solidFill>
                  <a:srgbClr val="002060"/>
                </a:solidFill>
                <a:latin typeface="Times New Roman" panose="02020603050405020304" pitchFamily="18" charset="0"/>
                <a:cs typeface="Times New Roman" panose="02020603050405020304" pitchFamily="18" charset="0"/>
              </a:rPr>
              <a:t>Управление </a:t>
            </a:r>
            <a:r>
              <a:rPr lang="ru-RU" sz="1100" dirty="0">
                <a:solidFill>
                  <a:srgbClr val="002060"/>
                </a:solidFill>
                <a:latin typeface="Times New Roman" panose="02020603050405020304" pitchFamily="18" charset="0"/>
                <a:cs typeface="Times New Roman" panose="02020603050405020304" pitchFamily="18" charset="0"/>
              </a:rPr>
              <a:t>муниципальным имуществом и земельными ресурсами Михайловского муниципального </a:t>
            </a:r>
            <a:r>
              <a:rPr lang="ru-RU" sz="1100" dirty="0" smtClean="0">
                <a:solidFill>
                  <a:srgbClr val="002060"/>
                </a:solidFill>
                <a:latin typeface="Times New Roman" panose="02020603050405020304" pitchFamily="18" charset="0"/>
                <a:cs typeface="Times New Roman" panose="02020603050405020304" pitchFamily="18" charset="0"/>
              </a:rPr>
              <a:t>района"</a:t>
            </a:r>
          </a:p>
          <a:p>
            <a:pPr lvl="0" algn="ctr">
              <a:defRPr/>
            </a:pPr>
            <a:r>
              <a:rPr lang="ru-RU" sz="1100" dirty="0" smtClean="0">
                <a:solidFill>
                  <a:srgbClr val="FF0000"/>
                </a:solidFill>
                <a:latin typeface="Times New Roman" panose="02020603050405020304" pitchFamily="18" charset="0"/>
                <a:cs typeface="Times New Roman" panose="02020603050405020304" pitchFamily="18" charset="0"/>
              </a:rPr>
              <a:t>20 103,72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3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12192000" cy="818148"/>
          </a:xfrm>
        </p:spPr>
        <p:txBody>
          <a:bodyPr>
            <a:no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Непрограммные направления деятельности органов местного самоуправления Михайловского </a:t>
            </a:r>
            <a:r>
              <a:rPr lang="ru-RU" sz="2400" b="1" u="sng" dirty="0" err="1" smtClean="0">
                <a:solidFill>
                  <a:srgbClr val="C00000"/>
                </a:solidFill>
                <a:latin typeface="Times New Roman" panose="02020603050405020304" pitchFamily="18" charset="0"/>
                <a:cs typeface="Times New Roman" panose="02020603050405020304" pitchFamily="18" charset="0"/>
              </a:rPr>
              <a:t>мунциипального</a:t>
            </a:r>
            <a:r>
              <a:rPr lang="ru-RU" sz="2400" b="1" u="sng" dirty="0" smtClean="0">
                <a:solidFill>
                  <a:srgbClr val="C00000"/>
                </a:solidFill>
                <a:latin typeface="Times New Roman" panose="02020603050405020304" pitchFamily="18" charset="0"/>
                <a:cs typeface="Times New Roman" panose="02020603050405020304" pitchFamily="18" charset="0"/>
              </a:rPr>
              <a:t> района на 2023 год (245 006,19 тыс. руб.)</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02131" y="818149"/>
            <a:ext cx="2464067" cy="488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Органы местного самоуправления </a:t>
            </a:r>
            <a:endParaRPr lang="ru-RU" sz="1100" dirty="0">
              <a:solidFill>
                <a:schemeClr val="tx1"/>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95 547,22 тыс. руб.</a:t>
            </a:r>
          </a:p>
        </p:txBody>
      </p:sp>
      <p:sp>
        <p:nvSpPr>
          <p:cNvPr id="8" name="Прямоугольник 7"/>
          <p:cNvSpPr/>
          <p:nvPr/>
        </p:nvSpPr>
        <p:spPr>
          <a:xfrm>
            <a:off x="2820203" y="827774"/>
            <a:ext cx="3234088" cy="137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для финансового обеспечения переданных исполнительно-распорядительным органам муниципальных образований Приморского края государственных полномочий по составлению (изменению) списков кандидатов в присяжные заседатели федеральных судов общей </a:t>
            </a:r>
            <a:r>
              <a:rPr lang="ru-RU" sz="1100" dirty="0" smtClean="0">
                <a:solidFill>
                  <a:schemeClr val="tx1"/>
                </a:solidFill>
                <a:latin typeface="Times New Roman" panose="02020603050405020304" pitchFamily="18" charset="0"/>
                <a:cs typeface="Times New Roman" panose="02020603050405020304" pitchFamily="18" charset="0"/>
              </a:rPr>
              <a:t>юрисдикции</a:t>
            </a:r>
          </a:p>
          <a:p>
            <a:pPr algn="ctr"/>
            <a:r>
              <a:rPr lang="ru-RU" sz="1100" dirty="0" smtClean="0">
                <a:solidFill>
                  <a:srgbClr val="FF0000"/>
                </a:solidFill>
                <a:latin typeface="Times New Roman" panose="02020603050405020304" pitchFamily="18" charset="0"/>
                <a:cs typeface="Times New Roman" panose="02020603050405020304" pitchFamily="18" charset="0"/>
              </a:rPr>
              <a:t>5,30 тыс. руб.</a:t>
            </a:r>
          </a:p>
        </p:txBody>
      </p:sp>
      <p:sp>
        <p:nvSpPr>
          <p:cNvPr id="9" name="Прямоугольник 8"/>
          <p:cNvSpPr/>
          <p:nvPr/>
        </p:nvSpPr>
        <p:spPr>
          <a:xfrm>
            <a:off x="2820203" y="5303072"/>
            <a:ext cx="3234088" cy="8425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на осуществление отдельных государственных полномочий по государственному управлению охраной </a:t>
            </a:r>
            <a:r>
              <a:rPr lang="ru-RU" sz="1100" dirty="0" smtClean="0">
                <a:solidFill>
                  <a:schemeClr val="tx1"/>
                </a:solidFill>
                <a:latin typeface="Times New Roman" panose="02020603050405020304" pitchFamily="18" charset="0"/>
                <a:cs typeface="Times New Roman" panose="02020603050405020304" pitchFamily="18" charset="0"/>
              </a:rPr>
              <a:t>труда</a:t>
            </a:r>
          </a:p>
          <a:p>
            <a:pPr algn="ctr"/>
            <a:r>
              <a:rPr lang="ru-RU" sz="1100" dirty="0" smtClean="0">
                <a:solidFill>
                  <a:srgbClr val="FF0000"/>
                </a:solidFill>
                <a:latin typeface="Times New Roman" panose="02020603050405020304" pitchFamily="18" charset="0"/>
                <a:cs typeface="Times New Roman" panose="02020603050405020304" pitchFamily="18" charset="0"/>
              </a:rPr>
              <a:t>864,53 тыс. руб.</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637164" y="853630"/>
            <a:ext cx="2398892" cy="9382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на осуществление полномочий Российской Федерации по государственной регистрации актов гражданского </a:t>
            </a:r>
            <a:r>
              <a:rPr lang="ru-RU" sz="1100" dirty="0" smtClean="0">
                <a:solidFill>
                  <a:schemeClr val="tx1"/>
                </a:solidFill>
                <a:latin typeface="Times New Roman" panose="02020603050405020304" pitchFamily="18" charset="0"/>
                <a:cs typeface="Times New Roman" panose="02020603050405020304" pitchFamily="18" charset="0"/>
              </a:rPr>
              <a:t>состояния</a:t>
            </a:r>
          </a:p>
          <a:p>
            <a:pPr algn="ctr"/>
            <a:r>
              <a:rPr lang="ru-RU" sz="1100" dirty="0" smtClean="0">
                <a:solidFill>
                  <a:srgbClr val="FF0000"/>
                </a:solidFill>
                <a:latin typeface="Times New Roman" panose="02020603050405020304" pitchFamily="18" charset="0"/>
                <a:cs typeface="Times New Roman" panose="02020603050405020304" pitchFamily="18" charset="0"/>
              </a:rPr>
              <a:t>2 305,25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02131" y="1403724"/>
            <a:ext cx="2473692" cy="94086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Единая субвенция бюджетам муниципальных образований из бюджета субъекта Российской Федерации</a:t>
            </a:r>
            <a:endParaRPr lang="ru-RU" sz="1100" dirty="0">
              <a:solidFill>
                <a:schemeClr val="tx1"/>
              </a:solidFill>
              <a:latin typeface="Times New Roman" panose="02020603050405020304" pitchFamily="18" charset="0"/>
              <a:cs typeface="Times New Roman" panose="02020603050405020304" pitchFamily="18" charset="0"/>
            </a:endParaRPr>
          </a:p>
          <a:p>
            <a:pPr algn="ctr"/>
            <a:r>
              <a:rPr lang="ru-RU" sz="1100" dirty="0" smtClean="0">
                <a:solidFill>
                  <a:srgbClr val="FF0000"/>
                </a:solidFill>
                <a:latin typeface="Times New Roman" panose="02020603050405020304" pitchFamily="18" charset="0"/>
                <a:cs typeface="Times New Roman" panose="02020603050405020304" pitchFamily="18" charset="0"/>
              </a:rPr>
              <a:t>2 364,1 тыс. руб.</a:t>
            </a:r>
          </a:p>
        </p:txBody>
      </p:sp>
      <p:sp>
        <p:nvSpPr>
          <p:cNvPr id="12" name="Прямоугольник 11"/>
          <p:cNvSpPr/>
          <p:nvPr/>
        </p:nvSpPr>
        <p:spPr>
          <a:xfrm>
            <a:off x="2820203" y="2348565"/>
            <a:ext cx="3234088" cy="5534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Обеспечение деятельности муниципальных казенных учреждений</a:t>
            </a:r>
          </a:p>
          <a:p>
            <a:pPr algn="ctr"/>
            <a:r>
              <a:rPr lang="ru-RU" sz="1100" dirty="0" smtClean="0">
                <a:solidFill>
                  <a:srgbClr val="FF0000"/>
                </a:solidFill>
                <a:latin typeface="Times New Roman" panose="02020603050405020304" pitchFamily="18" charset="0"/>
                <a:cs typeface="Times New Roman" panose="02020603050405020304" pitchFamily="18" charset="0"/>
              </a:rPr>
              <a:t>50 000,00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820203" y="4108756"/>
            <a:ext cx="3234088" cy="11118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бюджетам муниципальных образований на осуществление отдельных государственных полномочий по организации при осуществлении деятельности по обращению с животными без </a:t>
            </a:r>
            <a:r>
              <a:rPr lang="ru-RU" sz="1100" dirty="0" smtClean="0">
                <a:solidFill>
                  <a:schemeClr val="tx1"/>
                </a:solidFill>
                <a:latin typeface="Times New Roman" panose="02020603050405020304" pitchFamily="18" charset="0"/>
                <a:cs typeface="Times New Roman" panose="02020603050405020304" pitchFamily="18" charset="0"/>
              </a:rPr>
              <a:t>владельцев</a:t>
            </a:r>
          </a:p>
          <a:p>
            <a:pPr algn="ctr"/>
            <a:r>
              <a:rPr lang="ru-RU" sz="1100" dirty="0" smtClean="0">
                <a:solidFill>
                  <a:srgbClr val="FF0000"/>
                </a:solidFill>
                <a:latin typeface="Times New Roman" panose="02020603050405020304" pitchFamily="18" charset="0"/>
                <a:cs typeface="Times New Roman" panose="02020603050405020304" pitchFamily="18" charset="0"/>
              </a:rPr>
              <a:t>1 479,17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209375" y="1605741"/>
            <a:ext cx="3268301" cy="15756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бюджетам муниципальных образований на реализацию государственного полномочия по установлению регулируемых тарифов на регулярные перевозки пассажиров и багажа автомобильным и наземным электрическим общественным транспортом по муниципальным маршрутам в границах муниципального </a:t>
            </a:r>
            <a:r>
              <a:rPr lang="ru-RU" sz="1100" dirty="0" smtClean="0">
                <a:solidFill>
                  <a:schemeClr val="tx1"/>
                </a:solidFill>
                <a:latin typeface="Times New Roman" panose="02020603050405020304" pitchFamily="18" charset="0"/>
                <a:cs typeface="Times New Roman" panose="02020603050405020304" pitchFamily="18" charset="0"/>
              </a:rPr>
              <a:t>образования</a:t>
            </a:r>
          </a:p>
          <a:p>
            <a:pPr algn="ctr"/>
            <a:r>
              <a:rPr lang="ru-RU" sz="1100" dirty="0" smtClean="0">
                <a:solidFill>
                  <a:srgbClr val="FF0000"/>
                </a:solidFill>
                <a:latin typeface="Times New Roman" panose="02020603050405020304" pitchFamily="18" charset="0"/>
                <a:cs typeface="Times New Roman" panose="02020603050405020304" pitchFamily="18" charset="0"/>
              </a:rPr>
              <a:t>3,39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92506" y="2438660"/>
            <a:ext cx="2473692" cy="15592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на осуществление государственных полномочий по регистрации и учету граждан, имеющих право на получение жилищных субсидий в связи с переселением из районов Крайнего Севера и приравненных к ним </a:t>
            </a:r>
            <a:r>
              <a:rPr lang="ru-RU" sz="1100" dirty="0" smtClean="0">
                <a:solidFill>
                  <a:schemeClr val="tx1"/>
                </a:solidFill>
                <a:latin typeface="Times New Roman" panose="02020603050405020304" pitchFamily="18" charset="0"/>
                <a:cs typeface="Times New Roman" panose="02020603050405020304" pitchFamily="18" charset="0"/>
              </a:rPr>
              <a:t>местностям</a:t>
            </a:r>
          </a:p>
          <a:p>
            <a:pPr algn="ctr"/>
            <a:r>
              <a:rPr lang="ru-RU" sz="1100" dirty="0" smtClean="0">
                <a:solidFill>
                  <a:srgbClr val="FF0000"/>
                </a:solidFill>
                <a:latin typeface="Times New Roman" panose="02020603050405020304" pitchFamily="18" charset="0"/>
                <a:cs typeface="Times New Roman" panose="02020603050405020304" pitchFamily="18" charset="0"/>
              </a:rPr>
              <a:t>1,18 тыс. руб.</a:t>
            </a:r>
          </a:p>
        </p:txBody>
      </p:sp>
      <p:sp>
        <p:nvSpPr>
          <p:cNvPr id="16" name="Прямоугольник 15"/>
          <p:cNvSpPr/>
          <p:nvPr/>
        </p:nvSpPr>
        <p:spPr>
          <a:xfrm>
            <a:off x="2820203" y="2998269"/>
            <a:ext cx="3253339" cy="9914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бюджетам </a:t>
            </a:r>
            <a:r>
              <a:rPr lang="ru-RU" sz="1100" dirty="0" smtClean="0">
                <a:solidFill>
                  <a:schemeClr val="tx1"/>
                </a:solidFill>
                <a:latin typeface="Times New Roman" panose="02020603050405020304" pitchFamily="18" charset="0"/>
                <a:cs typeface="Times New Roman" panose="02020603050405020304" pitchFamily="18" charset="0"/>
              </a:rPr>
              <a:t>муниципальных </a:t>
            </a:r>
            <a:r>
              <a:rPr lang="ru-RU" sz="1100" dirty="0">
                <a:solidFill>
                  <a:schemeClr val="tx1"/>
                </a:solidFill>
                <a:latin typeface="Times New Roman" panose="02020603050405020304" pitchFamily="18" charset="0"/>
                <a:cs typeface="Times New Roman" panose="02020603050405020304" pitchFamily="18" charset="0"/>
              </a:rPr>
              <a:t>образований на реализацию государственных полномочий органов опеки и попечительства в отношении </a:t>
            </a:r>
            <a:r>
              <a:rPr lang="ru-RU" sz="1100" dirty="0" smtClean="0">
                <a:solidFill>
                  <a:schemeClr val="tx1"/>
                </a:solidFill>
                <a:latin typeface="Times New Roman" panose="02020603050405020304" pitchFamily="18" charset="0"/>
                <a:cs typeface="Times New Roman" panose="02020603050405020304" pitchFamily="18" charset="0"/>
              </a:rPr>
              <a:t>несовершеннолетних </a:t>
            </a:r>
          </a:p>
          <a:p>
            <a:pPr algn="ctr"/>
            <a:r>
              <a:rPr lang="ru-RU" sz="1100" dirty="0" smtClean="0">
                <a:solidFill>
                  <a:srgbClr val="FF0000"/>
                </a:solidFill>
                <a:latin typeface="Times New Roman" panose="02020603050405020304" pitchFamily="18" charset="0"/>
                <a:cs typeface="Times New Roman" panose="02020603050405020304" pitchFamily="18" charset="0"/>
              </a:rPr>
              <a:t>3 043,38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flipV="1">
            <a:off x="6512873" y="6273600"/>
            <a:ext cx="3262964" cy="45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202130" y="4120508"/>
            <a:ext cx="2464067" cy="1423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Субвенции на реализацию государственных полномочий по социальной поддержке детей , оставшихся без попечения родителей , и лиц , принявших на воспитание в семью детей , оставшихся без попечения родителей</a:t>
            </a:r>
          </a:p>
          <a:p>
            <a:pPr algn="ctr"/>
            <a:r>
              <a:rPr lang="ru-RU" sz="1100" dirty="0" smtClean="0">
                <a:solidFill>
                  <a:srgbClr val="FF0000"/>
                </a:solidFill>
                <a:latin typeface="Times New Roman" panose="02020603050405020304" pitchFamily="18" charset="0"/>
                <a:cs typeface="Times New Roman" panose="02020603050405020304" pitchFamily="18" charset="0"/>
              </a:rPr>
              <a:t>34 504,39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6872819" y="6468583"/>
            <a:ext cx="2521819" cy="457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211756" y="5717741"/>
            <a:ext cx="2464068" cy="7429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Резервный фонд администрация Михайловского муниципального района</a:t>
            </a:r>
          </a:p>
          <a:p>
            <a:pPr algn="ctr"/>
            <a:r>
              <a:rPr lang="ru-RU" sz="1100" dirty="0" smtClean="0">
                <a:solidFill>
                  <a:srgbClr val="FF0000"/>
                </a:solidFill>
                <a:latin typeface="Times New Roman" panose="02020603050405020304" pitchFamily="18" charset="0"/>
                <a:cs typeface="Times New Roman" panose="02020603050405020304" pitchFamily="18" charset="0"/>
              </a:rPr>
              <a:t>10 000,00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6209375" y="809894"/>
            <a:ext cx="3268301" cy="7060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Обеспечение деятельности районных бюджетных муниципальных учреждений средств массовой информации</a:t>
            </a:r>
          </a:p>
          <a:p>
            <a:pPr algn="ctr"/>
            <a:r>
              <a:rPr lang="ru-RU" sz="1100" dirty="0" smtClean="0">
                <a:solidFill>
                  <a:srgbClr val="FF0000"/>
                </a:solidFill>
                <a:latin typeface="Times New Roman" panose="02020603050405020304" pitchFamily="18" charset="0"/>
                <a:cs typeface="Times New Roman" panose="02020603050405020304" pitchFamily="18" charset="0"/>
              </a:rPr>
              <a:t>5 600,00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9637164" y="1868647"/>
            <a:ext cx="2398892" cy="5142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Обслуживание муниципального долга</a:t>
            </a:r>
          </a:p>
          <a:p>
            <a:pPr algn="ctr"/>
            <a:r>
              <a:rPr lang="ru-RU" sz="1100" dirty="0" smtClean="0">
                <a:solidFill>
                  <a:srgbClr val="FF0000"/>
                </a:solidFill>
                <a:latin typeface="Times New Roman" panose="02020603050405020304" pitchFamily="18" charset="0"/>
                <a:cs typeface="Times New Roman" panose="02020603050405020304" pitchFamily="18" charset="0"/>
              </a:rPr>
              <a:t>100,00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6209375" y="3317485"/>
            <a:ext cx="3268301" cy="10810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Субвенции </a:t>
            </a:r>
            <a:r>
              <a:rPr lang="ru-RU" sz="1100" dirty="0" smtClean="0">
                <a:solidFill>
                  <a:schemeClr val="tx1"/>
                </a:solidFill>
                <a:latin typeface="Times New Roman" panose="02020603050405020304" pitchFamily="18" charset="0"/>
                <a:cs typeface="Times New Roman" panose="02020603050405020304" pitchFamily="18" charset="0"/>
              </a:rPr>
              <a:t>компенсацию </a:t>
            </a:r>
            <a:r>
              <a:rPr lang="ru-RU" sz="1100" dirty="0">
                <a:solidFill>
                  <a:schemeClr val="tx1"/>
                </a:solidFill>
                <a:latin typeface="Times New Roman" panose="02020603050405020304" pitchFamily="18" charset="0"/>
                <a:cs typeface="Times New Roman" panose="02020603050405020304" pitchFamily="18" charset="0"/>
              </a:rPr>
              <a:t>части родительской платы за присмотр и уход за детьми в образовательных организациях, реализующих образовательную программу дошкольного </a:t>
            </a:r>
            <a:r>
              <a:rPr lang="ru-RU" sz="1100" dirty="0" smtClean="0">
                <a:solidFill>
                  <a:schemeClr val="tx1"/>
                </a:solidFill>
                <a:latin typeface="Times New Roman" panose="02020603050405020304" pitchFamily="18" charset="0"/>
                <a:cs typeface="Times New Roman" panose="02020603050405020304" pitchFamily="18" charset="0"/>
              </a:rPr>
              <a:t>образования</a:t>
            </a:r>
          </a:p>
          <a:p>
            <a:pPr algn="ctr"/>
            <a:r>
              <a:rPr lang="ru-RU" sz="1100" dirty="0" smtClean="0">
                <a:solidFill>
                  <a:srgbClr val="FF0000"/>
                </a:solidFill>
                <a:latin typeface="Times New Roman" panose="02020603050405020304" pitchFamily="18" charset="0"/>
                <a:cs typeface="Times New Roman" panose="02020603050405020304" pitchFamily="18" charset="0"/>
              </a:rPr>
              <a:t>5 748,13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6209375" y="4516790"/>
            <a:ext cx="3268301" cy="703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Расходы на выплату дотации </a:t>
            </a:r>
            <a:r>
              <a:rPr lang="ru-RU" sz="1100" dirty="0">
                <a:solidFill>
                  <a:schemeClr val="tx1"/>
                </a:solidFill>
                <a:latin typeface="Times New Roman" panose="02020603050405020304" pitchFamily="18" charset="0"/>
                <a:cs typeface="Times New Roman" panose="02020603050405020304" pitchFamily="18" charset="0"/>
              </a:rPr>
              <a:t>на выравнивание бюджетной обеспеченности </a:t>
            </a:r>
            <a:r>
              <a:rPr lang="ru-RU" sz="1100" dirty="0" smtClean="0">
                <a:solidFill>
                  <a:schemeClr val="tx1"/>
                </a:solidFill>
                <a:latin typeface="Times New Roman" panose="02020603050405020304" pitchFamily="18" charset="0"/>
                <a:cs typeface="Times New Roman" panose="02020603050405020304" pitchFamily="18" charset="0"/>
              </a:rPr>
              <a:t> </a:t>
            </a:r>
            <a:r>
              <a:rPr lang="ru-RU" sz="1100" dirty="0">
                <a:solidFill>
                  <a:schemeClr val="tx1"/>
                </a:solidFill>
                <a:latin typeface="Times New Roman" panose="02020603050405020304" pitchFamily="18" charset="0"/>
                <a:cs typeface="Times New Roman" panose="02020603050405020304" pitchFamily="18" charset="0"/>
              </a:rPr>
              <a:t>муниципальных </a:t>
            </a:r>
            <a:r>
              <a:rPr lang="ru-RU" sz="1100" dirty="0" smtClean="0">
                <a:solidFill>
                  <a:schemeClr val="tx1"/>
                </a:solidFill>
                <a:latin typeface="Times New Roman" panose="02020603050405020304" pitchFamily="18" charset="0"/>
                <a:cs typeface="Times New Roman" panose="02020603050405020304" pitchFamily="18" charset="0"/>
              </a:rPr>
              <a:t>образований</a:t>
            </a:r>
          </a:p>
          <a:p>
            <a:pPr algn="ctr"/>
            <a:r>
              <a:rPr lang="ru-RU" sz="1100" dirty="0" smtClean="0">
                <a:solidFill>
                  <a:srgbClr val="FF0000"/>
                </a:solidFill>
                <a:latin typeface="Times New Roman" panose="02020603050405020304" pitchFamily="18" charset="0"/>
                <a:cs typeface="Times New Roman" panose="02020603050405020304" pitchFamily="18" charset="0"/>
              </a:rPr>
              <a:t>31 540,15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6209374" y="5287041"/>
            <a:ext cx="3268301" cy="5142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latin typeface="Times New Roman" panose="02020603050405020304" pitchFamily="18" charset="0"/>
                <a:cs typeface="Times New Roman" panose="02020603050405020304" pitchFamily="18" charset="0"/>
              </a:rPr>
              <a:t>Расходы на выплату доплаты к пенсиям муниципальных служащих</a:t>
            </a:r>
          </a:p>
          <a:p>
            <a:pPr algn="ctr"/>
            <a:r>
              <a:rPr lang="ru-RU" sz="1100" dirty="0" smtClean="0">
                <a:solidFill>
                  <a:srgbClr val="FF0000"/>
                </a:solidFill>
                <a:latin typeface="Times New Roman" panose="02020603050405020304" pitchFamily="18" charset="0"/>
                <a:cs typeface="Times New Roman" panose="02020603050405020304" pitchFamily="18" charset="0"/>
              </a:rPr>
              <a:t>700,00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9637164" y="2491395"/>
            <a:ext cx="2398892" cy="5142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latin typeface="Times New Roman" panose="02020603050405020304" pitchFamily="18" charset="0"/>
                <a:cs typeface="Times New Roman" panose="02020603050405020304" pitchFamily="18" charset="0"/>
              </a:rPr>
              <a:t>Организация ритуальных услуг и содержание мест </a:t>
            </a:r>
            <a:r>
              <a:rPr lang="ru-RU" sz="1100" dirty="0" smtClean="0">
                <a:solidFill>
                  <a:schemeClr val="tx1"/>
                </a:solidFill>
                <a:latin typeface="Times New Roman" panose="02020603050405020304" pitchFamily="18" charset="0"/>
                <a:cs typeface="Times New Roman" panose="02020603050405020304" pitchFamily="18" charset="0"/>
              </a:rPr>
              <a:t>захоронения</a:t>
            </a:r>
          </a:p>
          <a:p>
            <a:pPr algn="ctr"/>
            <a:r>
              <a:rPr lang="ru-RU" sz="1100" dirty="0" smtClean="0">
                <a:solidFill>
                  <a:srgbClr val="FF0000"/>
                </a:solidFill>
                <a:latin typeface="Times New Roman" panose="02020603050405020304" pitchFamily="18" charset="0"/>
                <a:cs typeface="Times New Roman" panose="02020603050405020304" pitchFamily="18" charset="0"/>
              </a:rPr>
              <a:t>1 200,00 тыс. руб.</a:t>
            </a:r>
            <a:endParaRPr lang="ru-RU" sz="1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905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3" name="Диаграмма 2"/>
          <p:cNvGraphicFramePr>
            <a:graphicFrameLocks/>
          </p:cNvGraphicFramePr>
          <p:nvPr>
            <p:extLst>
              <p:ext uri="{D42A27DB-BD31-4B8C-83A1-F6EECF244321}">
                <p14:modId xmlns:p14="http://schemas.microsoft.com/office/powerpoint/2010/main" val="301953930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80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61665"/>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Структура расходов бюджета Михайловского муниципального района на 2023 год </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1286204615"/>
              </p:ext>
            </p:extLst>
          </p:nvPr>
        </p:nvGraphicFramePr>
        <p:xfrm>
          <a:off x="0" y="577480"/>
          <a:ext cx="12192000" cy="6280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0745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10"/>
            <a:ext cx="12192000" cy="461665"/>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Расходы бюджета Михайловского муниципального района, тыс. руб.</a:t>
            </a:r>
            <a:endParaRPr lang="ru-RU" sz="1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82920028"/>
              </p:ext>
            </p:extLst>
          </p:nvPr>
        </p:nvGraphicFramePr>
        <p:xfrm>
          <a:off x="146649" y="664237"/>
          <a:ext cx="11913078" cy="6090249"/>
        </p:xfrm>
        <a:graphic>
          <a:graphicData uri="http://schemas.openxmlformats.org/drawingml/2006/table">
            <a:tbl>
              <a:tblPr firstRow="1" bandRow="1">
                <a:tableStyleId>{5C22544A-7EE6-4342-B048-85BDC9FD1C3A}</a:tableStyleId>
              </a:tblPr>
              <a:tblGrid>
                <a:gridCol w="4153242"/>
                <a:gridCol w="1304204"/>
                <a:gridCol w="1446801"/>
                <a:gridCol w="1834312"/>
                <a:gridCol w="1966822"/>
                <a:gridCol w="1207697"/>
              </a:tblGrid>
              <a:tr h="721992">
                <a:tc>
                  <a:txBody>
                    <a:bodyPr/>
                    <a:lstStyle/>
                    <a:p>
                      <a:pPr algn="ct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Наименование показателя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2020г.,  (исполнение)</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2021 г.,  (исполнение)</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2022г.,</a:t>
                      </a:r>
                    </a:p>
                    <a:p>
                      <a:pPr algn="ctr"/>
                      <a:r>
                        <a:rPr lang="ru-RU" sz="1400" dirty="0" smtClean="0">
                          <a:latin typeface="Times New Roman" panose="02020603050405020304" pitchFamily="18" charset="0"/>
                          <a:cs typeface="Times New Roman" panose="02020603050405020304" pitchFamily="18" charset="0"/>
                        </a:rPr>
                        <a:t>(план)</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2023г.,</a:t>
                      </a:r>
                    </a:p>
                    <a:p>
                      <a:pPr algn="ctr"/>
                      <a:r>
                        <a:rPr lang="ru-RU" sz="1400" dirty="0" smtClean="0">
                          <a:latin typeface="Times New Roman" panose="02020603050405020304" pitchFamily="18" charset="0"/>
                          <a:cs typeface="Times New Roman" panose="02020603050405020304" pitchFamily="18" charset="0"/>
                        </a:rPr>
                        <a:t>(план)</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2023г./2022г., (%)</a:t>
                      </a:r>
                      <a:endParaRPr lang="ru-RU" sz="1400" dirty="0">
                        <a:latin typeface="Times New Roman" panose="02020603050405020304" pitchFamily="18" charset="0"/>
                        <a:cs typeface="Times New Roman" panose="02020603050405020304" pitchFamily="18" charset="0"/>
                      </a:endParaRPr>
                    </a:p>
                  </a:txBody>
                  <a:tcPr/>
                </a:tc>
              </a:tr>
              <a:tr h="571576">
                <a:tc>
                  <a:txBody>
                    <a:bodyPr/>
                    <a:lstStyle/>
                    <a:p>
                      <a:r>
                        <a:rPr lang="ru-RU" sz="1600" b="1" dirty="0" smtClean="0">
                          <a:solidFill>
                            <a:srgbClr val="7030A0"/>
                          </a:solidFill>
                          <a:latin typeface="Times New Roman" panose="02020603050405020304" pitchFamily="18" charset="0"/>
                          <a:cs typeface="Times New Roman" panose="02020603050405020304" pitchFamily="18" charset="0"/>
                        </a:rPr>
                        <a:t>ВСЕГО РАСХОДОВ БЮДЖЕТА:</a:t>
                      </a:r>
                      <a:endParaRPr lang="ru-RU" sz="16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1 169 706,60</a:t>
                      </a:r>
                    </a:p>
                    <a:p>
                      <a:pPr algn="ct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1 234 948,54</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1 309 026,30</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1 253 212,97</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95,7</a:t>
                      </a:r>
                      <a:endParaRPr lang="ru-RU" sz="1400" b="1" dirty="0">
                        <a:solidFill>
                          <a:srgbClr val="7030A0"/>
                        </a:solidFill>
                        <a:latin typeface="Times New Roman" panose="02020603050405020304" pitchFamily="18" charset="0"/>
                        <a:cs typeface="Times New Roman" panose="02020603050405020304" pitchFamily="18" charset="0"/>
                      </a:endParaRPr>
                    </a:p>
                  </a:txBody>
                  <a:tcPr/>
                </a:tc>
              </a:tr>
              <a:tr h="372157">
                <a:tc>
                  <a:txBody>
                    <a:bodyPr/>
                    <a:lstStyle/>
                    <a:p>
                      <a:r>
                        <a:rPr lang="ru-RU" sz="1100" dirty="0" smtClean="0">
                          <a:solidFill>
                            <a:srgbClr val="7030A0"/>
                          </a:solidFill>
                          <a:latin typeface="Times New Roman" panose="02020603050405020304" pitchFamily="18" charset="0"/>
                          <a:cs typeface="Times New Roman" panose="02020603050405020304" pitchFamily="18" charset="0"/>
                        </a:rPr>
                        <a:t>в том числе:</a:t>
                      </a:r>
                      <a:endParaRPr lang="ru-RU" sz="11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Общегосударственные вопросы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145 652,37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156 184,79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164 565,05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160 579,65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97,6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Национальная оборона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endParaRPr lang="ru-RU" sz="1200" dirty="0">
                        <a:solidFill>
                          <a:srgbClr val="7030A0"/>
                        </a:solidFill>
                        <a:latin typeface="Times New Roman" panose="02020603050405020304" pitchFamily="18" charset="0"/>
                        <a:cs typeface="Times New Roman" panose="02020603050405020304" pitchFamily="18" charset="0"/>
                      </a:endParaRPr>
                    </a:p>
                  </a:txBody>
                  <a:tcPr/>
                </a:tc>
              </a:tr>
              <a:tr h="651274">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903,65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205,76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718,87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2 060,00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286,6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Национальная</a:t>
                      </a:r>
                      <a:r>
                        <a:rPr lang="ru-RU" sz="1200" baseline="0" dirty="0" smtClean="0">
                          <a:solidFill>
                            <a:srgbClr val="7030A0"/>
                          </a:solidFill>
                          <a:latin typeface="Times New Roman" panose="02020603050405020304" pitchFamily="18" charset="0"/>
                          <a:cs typeface="Times New Roman" panose="02020603050405020304" pitchFamily="18" charset="0"/>
                        </a:rPr>
                        <a:t> экономика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70 588,22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39 970,36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24 603,24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30 163,56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122,6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Жилищно-коммунальное хозяйство</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125 548,40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35 997,19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42 714,06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26 896,36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63,0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Образование</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697 832,4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762 240,72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894 236,35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865 785,39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96,8</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Культура, кинематография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34 460,02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45 684,64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38 656,35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41 223,21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106,6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Социальная политика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59 204,26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59 845,56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65 608,35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63 579,87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96,9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Физическая культура</a:t>
                      </a:r>
                      <a:r>
                        <a:rPr lang="ru-RU" sz="1200" baseline="0" dirty="0" smtClean="0">
                          <a:solidFill>
                            <a:srgbClr val="7030A0"/>
                          </a:solidFill>
                          <a:latin typeface="Times New Roman" panose="02020603050405020304" pitchFamily="18" charset="0"/>
                          <a:cs typeface="Times New Roman" panose="02020603050405020304" pitchFamily="18" charset="0"/>
                        </a:rPr>
                        <a:t> и спорт</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1 774,24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100 079,87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41 928,63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25 684,78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61,3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Средства массовой информации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a:t>
                      </a:r>
                      <a:r>
                        <a:rPr lang="ru-RU" sz="1200" baseline="0" dirty="0" smtClean="0">
                          <a:solidFill>
                            <a:srgbClr val="7030A0"/>
                          </a:solidFill>
                          <a:latin typeface="Times New Roman" panose="02020603050405020304" pitchFamily="18" charset="0"/>
                          <a:cs typeface="Times New Roman" panose="02020603050405020304" pitchFamily="18" charset="0"/>
                        </a:rPr>
                        <a:t> 285,29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4 145,30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4 872,00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5 600,00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114,9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7732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Межбюджетные трансферты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29 457,75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30 594,35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31 123,40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31 540,15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101,3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
        <p:nvSpPr>
          <p:cNvPr id="5" name="TextBox 4"/>
          <p:cNvSpPr txBox="1"/>
          <p:nvPr/>
        </p:nvSpPr>
        <p:spPr>
          <a:xfrm>
            <a:off x="10501162" y="741145"/>
            <a:ext cx="115503" cy="5775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2587245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81" y="721895"/>
            <a:ext cx="11770723" cy="5355312"/>
          </a:xfrm>
          <a:prstGeom prst="rect">
            <a:avLst/>
          </a:prstGeom>
          <a:noFill/>
        </p:spPr>
        <p:txBody>
          <a:bodyPr wrap="none" rtlCol="0">
            <a:spAutoFit/>
          </a:bodyPr>
          <a:lstStyle/>
          <a:p>
            <a:r>
              <a:rPr lang="ru-RU" u="sng" dirty="0" smtClean="0">
                <a:solidFill>
                  <a:srgbClr val="0070C0"/>
                </a:solidFill>
                <a:latin typeface="Times New Roman" panose="02020603050405020304" pitchFamily="18" charset="0"/>
                <a:cs typeface="Times New Roman" panose="02020603050405020304" pitchFamily="18" charset="0"/>
              </a:rPr>
              <a:t>дотации</a:t>
            </a:r>
            <a:r>
              <a:rPr lang="ru-RU" dirty="0" smtClean="0">
                <a:solidFill>
                  <a:srgbClr val="0070C0"/>
                </a:solidFill>
                <a:latin typeface="Times New Roman" panose="02020603050405020304" pitchFamily="18" charset="0"/>
                <a:cs typeface="Times New Roman" panose="02020603050405020304" pitchFamily="18" charset="0"/>
              </a:rPr>
              <a:t> - межбюджетные трансферты, предоставляемые на безвозмездной и безвозвратной основе без установления </a:t>
            </a:r>
          </a:p>
          <a:p>
            <a:r>
              <a:rPr lang="ru-RU" dirty="0" smtClean="0">
                <a:solidFill>
                  <a:srgbClr val="0070C0"/>
                </a:solidFill>
                <a:latin typeface="Times New Roman" panose="02020603050405020304" pitchFamily="18" charset="0"/>
                <a:cs typeface="Times New Roman" panose="02020603050405020304" pitchFamily="18" charset="0"/>
              </a:rPr>
              <a:t>направлений и (или) условий их использования</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субсидия</a:t>
            </a:r>
            <a:r>
              <a:rPr lang="ru-RU" dirty="0" smtClean="0">
                <a:solidFill>
                  <a:srgbClr val="0070C0"/>
                </a:solidFill>
                <a:latin typeface="Times New Roman" panose="02020603050405020304" pitchFamily="18" charset="0"/>
                <a:cs typeface="Times New Roman" panose="02020603050405020304" pitchFamily="18" charset="0"/>
              </a:rPr>
              <a:t> - бюджетные средства, предоставляемые юридическим и физическим лицам, бюджету другого уровня на </a:t>
            </a:r>
          </a:p>
          <a:p>
            <a:r>
              <a:rPr lang="ru-RU" dirty="0" smtClean="0">
                <a:solidFill>
                  <a:srgbClr val="0070C0"/>
                </a:solidFill>
                <a:latin typeface="Times New Roman" panose="02020603050405020304" pitchFamily="18" charset="0"/>
                <a:cs typeface="Times New Roman" panose="02020603050405020304" pitchFamily="18" charset="0"/>
              </a:rPr>
              <a:t>условиях долевого финансирования программ, отраслей, предприятий и т.д.</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субвенция</a:t>
            </a:r>
            <a:r>
              <a:rPr lang="ru-RU" dirty="0" smtClean="0">
                <a:solidFill>
                  <a:srgbClr val="0070C0"/>
                </a:solidFill>
                <a:latin typeface="Times New Roman" panose="02020603050405020304" pitchFamily="18" charset="0"/>
                <a:cs typeface="Times New Roman" panose="02020603050405020304" pitchFamily="18" charset="0"/>
              </a:rPr>
              <a:t> - бюджетные средства, предоставляемые бюджету другого уровня на безвозвратной и безвозмездной </a:t>
            </a:r>
          </a:p>
          <a:p>
            <a:r>
              <a:rPr lang="ru-RU" dirty="0" smtClean="0">
                <a:solidFill>
                  <a:srgbClr val="0070C0"/>
                </a:solidFill>
                <a:latin typeface="Times New Roman" panose="02020603050405020304" pitchFamily="18" charset="0"/>
                <a:cs typeface="Times New Roman" panose="02020603050405020304" pitchFamily="18" charset="0"/>
              </a:rPr>
              <a:t>основе на осуществление целевых расходов</a:t>
            </a:r>
          </a:p>
          <a:p>
            <a:endParaRPr lang="ru-RU" dirty="0" smtClean="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государственный или муниципальный долг</a:t>
            </a:r>
            <a:r>
              <a:rPr lang="ru-RU" dirty="0" smtClean="0">
                <a:solidFill>
                  <a:srgbClr val="0070C0"/>
                </a:solidFill>
                <a:latin typeface="Times New Roman" panose="02020603050405020304" pitchFamily="18" charset="0"/>
                <a:cs typeface="Times New Roman" panose="02020603050405020304" pitchFamily="18" charset="0"/>
              </a:rPr>
              <a:t> - обязательства, возникающие из государственных или муниципальных </a:t>
            </a:r>
          </a:p>
          <a:p>
            <a:r>
              <a:rPr lang="ru-RU" dirty="0" smtClean="0">
                <a:solidFill>
                  <a:srgbClr val="0070C0"/>
                </a:solidFill>
                <a:latin typeface="Times New Roman" panose="02020603050405020304" pitchFamily="18" charset="0"/>
                <a:cs typeface="Times New Roman" panose="02020603050405020304" pitchFamily="18" charset="0"/>
              </a:rPr>
              <a:t>заимствований, гарантий по обязательствам третьих лиц, другие обязательства в соответствии с видами долговых </a:t>
            </a:r>
          </a:p>
          <a:p>
            <a:r>
              <a:rPr lang="ru-RU" dirty="0" smtClean="0">
                <a:solidFill>
                  <a:srgbClr val="0070C0"/>
                </a:solidFill>
                <a:latin typeface="Times New Roman" panose="02020603050405020304" pitchFamily="18" charset="0"/>
                <a:cs typeface="Times New Roman" panose="02020603050405020304" pitchFamily="18" charset="0"/>
              </a:rPr>
              <a:t>обязательств, установленными Бюджетным Кодексом, принятые на себя Российской Федерацией, субъектом </a:t>
            </a:r>
          </a:p>
          <a:p>
            <a:r>
              <a:rPr lang="ru-RU" dirty="0" smtClean="0">
                <a:solidFill>
                  <a:srgbClr val="0070C0"/>
                </a:solidFill>
                <a:latin typeface="Times New Roman" panose="02020603050405020304" pitchFamily="18" charset="0"/>
                <a:cs typeface="Times New Roman" panose="02020603050405020304" pitchFamily="18" charset="0"/>
              </a:rPr>
              <a:t>Российской Федерации или муниципальным образованием</a:t>
            </a:r>
          </a:p>
          <a:p>
            <a:endParaRPr lang="ru-RU" dirty="0">
              <a:solidFill>
                <a:srgbClr val="0070C0"/>
              </a:solidFill>
              <a:latin typeface="Times New Roman" panose="02020603050405020304" pitchFamily="18" charset="0"/>
              <a:cs typeface="Times New Roman" panose="02020603050405020304" pitchFamily="18" charset="0"/>
            </a:endParaRPr>
          </a:p>
          <a:p>
            <a:r>
              <a:rPr lang="ru-RU" u="sng" dirty="0" smtClean="0">
                <a:solidFill>
                  <a:srgbClr val="0070C0"/>
                </a:solidFill>
                <a:latin typeface="Times New Roman" panose="02020603050405020304" pitchFamily="18" charset="0"/>
                <a:cs typeface="Times New Roman" panose="02020603050405020304" pitchFamily="18" charset="0"/>
              </a:rPr>
              <a:t>консолидированный бюджет </a:t>
            </a:r>
            <a:r>
              <a:rPr lang="ru-RU" dirty="0" smtClean="0">
                <a:solidFill>
                  <a:srgbClr val="0070C0"/>
                </a:solidFill>
                <a:latin typeface="Times New Roman" panose="02020603050405020304" pitchFamily="18" charset="0"/>
                <a:cs typeface="Times New Roman" panose="02020603050405020304" pitchFamily="18" charset="0"/>
              </a:rPr>
              <a:t>- свод бюджетов бюджетной системы Российской Федерации на соответствующей </a:t>
            </a:r>
          </a:p>
          <a:p>
            <a:r>
              <a:rPr lang="ru-RU" dirty="0" smtClean="0">
                <a:solidFill>
                  <a:srgbClr val="0070C0"/>
                </a:solidFill>
                <a:latin typeface="Times New Roman" panose="02020603050405020304" pitchFamily="18" charset="0"/>
                <a:cs typeface="Times New Roman" panose="02020603050405020304" pitchFamily="18" charset="0"/>
              </a:rPr>
              <a:t>территории (за исключением бюджетов государственных внебюджетных фондов) без учета межбюджетных </a:t>
            </a:r>
          </a:p>
          <a:p>
            <a:r>
              <a:rPr lang="ru-RU" dirty="0" smtClean="0">
                <a:solidFill>
                  <a:srgbClr val="0070C0"/>
                </a:solidFill>
                <a:latin typeface="Times New Roman" panose="02020603050405020304" pitchFamily="18" charset="0"/>
                <a:cs typeface="Times New Roman" panose="02020603050405020304" pitchFamily="18" charset="0"/>
              </a:rPr>
              <a:t>трансфертов между этими бюджетами</a:t>
            </a:r>
          </a:p>
          <a:p>
            <a:endParaRPr lang="ru-RU" dirty="0" smtClean="0">
              <a:solidFill>
                <a:srgbClr val="0070C0"/>
              </a:solidFill>
              <a:latin typeface="Times New Roman" panose="02020603050405020304" pitchFamily="18" charset="0"/>
              <a:cs typeface="Times New Roman" panose="02020603050405020304" pitchFamily="18" charset="0"/>
            </a:endParaRPr>
          </a:p>
          <a:p>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352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14"/>
            <a:ext cx="12192000" cy="830997"/>
          </a:xfrm>
          <a:prstGeom prst="rect">
            <a:avLst/>
          </a:prstGeom>
          <a:noFill/>
        </p:spPr>
        <p:txBody>
          <a:bodyPr wrap="square" rtlCol="0">
            <a:spAutoFit/>
          </a:bodyPr>
          <a:lstStyle/>
          <a:p>
            <a:pPr algn="ctr"/>
            <a:r>
              <a:rPr lang="ru-RU" sz="2400" b="1" u="sng" dirty="0" smtClean="0">
                <a:solidFill>
                  <a:srgbClr val="C00000"/>
                </a:solidFill>
                <a:latin typeface="Times New Roman" panose="02020603050405020304" pitchFamily="18" charset="0"/>
                <a:cs typeface="Times New Roman" panose="02020603050405020304" pitchFamily="18" charset="0"/>
              </a:rPr>
              <a:t>Расходы бюджета Михайловского муниципального района по разделам, подразделам на 2023-2025 годы (</a:t>
            </a:r>
            <a:r>
              <a:rPr lang="ru-RU" sz="2400" b="1" u="sng" dirty="0" err="1" smtClean="0">
                <a:solidFill>
                  <a:srgbClr val="C00000"/>
                </a:solidFill>
                <a:latin typeface="Times New Roman" panose="02020603050405020304" pitchFamily="18" charset="0"/>
                <a:cs typeface="Times New Roman" panose="02020603050405020304" pitchFamily="18" charset="0"/>
              </a:rPr>
              <a:t>тыс.руб</a:t>
            </a:r>
            <a:r>
              <a:rPr lang="ru-RU" sz="2400" b="1" u="sng" dirty="0" smtClean="0">
                <a:solidFill>
                  <a:srgbClr val="C00000"/>
                </a:solidFill>
                <a:latin typeface="Times New Roman" panose="02020603050405020304" pitchFamily="18" charset="0"/>
                <a:cs typeface="Times New Roman" panose="02020603050405020304" pitchFamily="18" charset="0"/>
              </a:rPr>
              <a:t>.)</a:t>
            </a:r>
            <a:endParaRPr lang="ru-RU" sz="2400"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57992686"/>
              </p:ext>
            </p:extLst>
          </p:nvPr>
        </p:nvGraphicFramePr>
        <p:xfrm>
          <a:off x="0" y="845203"/>
          <a:ext cx="12192000" cy="5948342"/>
        </p:xfrm>
        <a:graphic>
          <a:graphicData uri="http://schemas.openxmlformats.org/drawingml/2006/table">
            <a:tbl>
              <a:tblPr firstRow="1" bandRow="1">
                <a:tableStyleId>{5C22544A-7EE6-4342-B048-85BDC9FD1C3A}</a:tableStyleId>
              </a:tblPr>
              <a:tblGrid>
                <a:gridCol w="7750381"/>
                <a:gridCol w="1495510"/>
                <a:gridCol w="1525824"/>
                <a:gridCol w="1420285"/>
              </a:tblGrid>
              <a:tr h="330561">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показателя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2023г.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2024г.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2025г.</a:t>
                      </a:r>
                      <a:endParaRPr lang="ru-RU" sz="1400" dirty="0">
                        <a:latin typeface="Times New Roman" panose="02020603050405020304" pitchFamily="18" charset="0"/>
                        <a:cs typeface="Times New Roman" panose="02020603050405020304" pitchFamily="18" charset="0"/>
                      </a:endParaRPr>
                    </a:p>
                  </a:txBody>
                  <a:tcPr/>
                </a:tc>
              </a:tr>
              <a:tr h="248999">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ОБЩЕГОСУДАРСТВЕННЫЕ РАСХОДЫ</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160 579,65</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129 367,12</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129 299,43</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240493">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Функционирование высшего должностного лица субъекта Российской</a:t>
                      </a:r>
                      <a:r>
                        <a:rPr lang="ru-RU" sz="1200" baseline="0" dirty="0" smtClean="0">
                          <a:solidFill>
                            <a:srgbClr val="7030A0"/>
                          </a:solidFill>
                          <a:latin typeface="Times New Roman" panose="02020603050405020304" pitchFamily="18" charset="0"/>
                          <a:cs typeface="Times New Roman" panose="02020603050405020304" pitchFamily="18" charset="0"/>
                        </a:rPr>
                        <a:t> Федерации и муниципального образования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4 131,60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4 131,60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4 131,60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95841">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Функционирование законодательных (представительных)</a:t>
                      </a:r>
                      <a:r>
                        <a:rPr lang="ru-RU" sz="1200" baseline="0" dirty="0" smtClean="0">
                          <a:solidFill>
                            <a:srgbClr val="7030A0"/>
                          </a:solidFill>
                          <a:latin typeface="Times New Roman" panose="02020603050405020304" pitchFamily="18" charset="0"/>
                          <a:cs typeface="Times New Roman" panose="02020603050405020304" pitchFamily="18" charset="0"/>
                        </a:rPr>
                        <a:t> органов государственной власти и представительных органов муниципальных образований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7 183,00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7 183,00</a:t>
                      </a: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7 183,00</a:t>
                      </a:r>
                    </a:p>
                  </a:txBody>
                  <a:tcPr/>
                </a:tc>
              </a:tr>
              <a:tr h="427262">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Функционирование</a:t>
                      </a:r>
                      <a:r>
                        <a:rPr lang="ru-RU" sz="1200" baseline="0" dirty="0" smtClean="0">
                          <a:solidFill>
                            <a:srgbClr val="7030A0"/>
                          </a:solidFill>
                          <a:latin typeface="Times New Roman" panose="02020603050405020304" pitchFamily="18" charset="0"/>
                          <a:cs typeface="Times New Roman" panose="02020603050405020304" pitchFamily="18" charset="0"/>
                        </a:rPr>
                        <a:t>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14 101,03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14 051,03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14 051,01</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67774">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Судебная система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5,56</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4,96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41875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14 984,28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14 386,34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14 386,34</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27370">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Резервные фонды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10 000,00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1 000,00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1 000,00</a:t>
                      </a:r>
                    </a:p>
                  </a:txBody>
                  <a:tcPr/>
                </a:tc>
              </a:tr>
              <a:tr h="218864">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Другие общегосударственные вопросы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110 174,44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88 609,58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88 542,53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42255">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НАЦИОНАЛЬНАЯ</a:t>
                      </a:r>
                      <a:r>
                        <a:rPr lang="ru-RU" sz="1200" b="1" baseline="0" dirty="0" smtClean="0">
                          <a:solidFill>
                            <a:srgbClr val="7030A0"/>
                          </a:solidFill>
                          <a:latin typeface="Times New Roman" panose="02020603050405020304" pitchFamily="18" charset="0"/>
                          <a:cs typeface="Times New Roman" panose="02020603050405020304" pitchFamily="18" charset="0"/>
                        </a:rPr>
                        <a:t> БЕЗОПАСНОСТЬ И ПРАВООХРАНИТЕЛЬНАЯ ДЕЯТЕЛЬНОСТЬ</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2 060,00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260,00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160,00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201852">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НАЦИОНАЛЬНАЯ</a:t>
                      </a:r>
                      <a:r>
                        <a:rPr lang="ru-RU" sz="1200" b="1" baseline="0" dirty="0" smtClean="0">
                          <a:solidFill>
                            <a:srgbClr val="7030A0"/>
                          </a:solidFill>
                          <a:latin typeface="Times New Roman" panose="02020603050405020304" pitchFamily="18" charset="0"/>
                          <a:cs typeface="Times New Roman" panose="02020603050405020304" pitchFamily="18" charset="0"/>
                        </a:rPr>
                        <a:t> ЭКОНОМИКА</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30 163,56</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28 183,06</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30 176,16</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246508">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Транспорт</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5 003,39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768,89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378,99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4863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Дорожное хозяйство (дорожные фонды)</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23 381,00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25 785,00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28 168,00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50762">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Другие вопросы в области национальной экономики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150,00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150,00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42255">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ЖИЛИЩНО-КОММУНАЛЬНОЕ ХОЗЯЙСТВО</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26 896,36</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1 951,24</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1 551,29</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29750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Жилищное хозяйство</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a:t>
                      </a:r>
                      <a:r>
                        <a:rPr lang="ru-RU" sz="1200" baseline="0" dirty="0" smtClean="0">
                          <a:solidFill>
                            <a:srgbClr val="7030A0"/>
                          </a:solidFill>
                          <a:latin typeface="Times New Roman" panose="02020603050405020304" pitchFamily="18" charset="0"/>
                          <a:cs typeface="Times New Roman" panose="02020603050405020304" pitchFamily="18" charset="0"/>
                        </a:rPr>
                        <a:t> 000,00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97505">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Коммунальное хозяйство</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22 695,19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250,00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250,00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97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7030A0"/>
                          </a:solidFill>
                          <a:latin typeface="Times New Roman" panose="02020603050405020304" pitchFamily="18" charset="0"/>
                          <a:cs typeface="Times New Roman" panose="02020603050405020304" pitchFamily="18" charset="0"/>
                        </a:rPr>
                        <a:t>Другие вопросы в области жилищно-коммунального хозяйства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1 201,18</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1 201,24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1 201,29</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297505">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ОБРАЗОВАНИЕ</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865 785,39</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877 587,82</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900 950,06</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98863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502401135"/>
              </p:ext>
            </p:extLst>
          </p:nvPr>
        </p:nvGraphicFramePr>
        <p:xfrm>
          <a:off x="1" y="0"/>
          <a:ext cx="12192000" cy="6857998"/>
        </p:xfrm>
        <a:graphic>
          <a:graphicData uri="http://schemas.openxmlformats.org/drawingml/2006/table">
            <a:tbl>
              <a:tblPr firstRow="1" bandRow="1">
                <a:tableStyleId>{5C22544A-7EE6-4342-B048-85BDC9FD1C3A}</a:tableStyleId>
              </a:tblPr>
              <a:tblGrid>
                <a:gridCol w="7581652"/>
                <a:gridCol w="1586451"/>
                <a:gridCol w="1525095"/>
                <a:gridCol w="1498802"/>
              </a:tblGrid>
              <a:tr h="321799">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показателя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2023г.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2024г.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2025 г.</a:t>
                      </a:r>
                      <a:endParaRPr lang="ru-RU" sz="1400" dirty="0">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Дошкольное образование</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187 385,64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188 928,84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192 804,85</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Общее образование</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586 796,70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605 083,50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626 951,72</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Дополнительное образование детей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52 472,79</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47 000,00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45 500,00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Профессиональная подготовка, переподготовка и повышение квалификации</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240,00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240,00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240,00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Молодежная</a:t>
                      </a:r>
                      <a:r>
                        <a:rPr lang="ru-RU" sz="1200" baseline="0" dirty="0" smtClean="0">
                          <a:solidFill>
                            <a:srgbClr val="7030A0"/>
                          </a:solidFill>
                          <a:latin typeface="Times New Roman" panose="02020603050405020304" pitchFamily="18" charset="0"/>
                          <a:cs typeface="Times New Roman" panose="02020603050405020304" pitchFamily="18" charset="0"/>
                        </a:rPr>
                        <a:t> политика и оздоровление детей</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4 824,43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2 930,67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2 930,67</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Другие вопросы в области образования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34 065,83</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33 404,81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32 522,83</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КУЛЬТУРА,</a:t>
                      </a:r>
                      <a:r>
                        <a:rPr lang="ru-RU" sz="1200" b="1" baseline="0" dirty="0" smtClean="0">
                          <a:solidFill>
                            <a:srgbClr val="7030A0"/>
                          </a:solidFill>
                          <a:latin typeface="Times New Roman" panose="02020603050405020304" pitchFamily="18" charset="0"/>
                          <a:cs typeface="Times New Roman" panose="02020603050405020304" pitchFamily="18" charset="0"/>
                        </a:rPr>
                        <a:t> КИНЕМАТОГРАФИЯ</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41 223,21</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46 321,94</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41 023,21</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Культура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41 223,21</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46 321,94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41 023,21</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СОЦИАЛЬНАЯ ПОЛИТИКА</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63 579,87</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75</a:t>
                      </a:r>
                      <a:r>
                        <a:rPr lang="ru-RU" sz="1200" b="1" baseline="0" dirty="0" smtClean="0">
                          <a:solidFill>
                            <a:srgbClr val="7030A0"/>
                          </a:solidFill>
                          <a:latin typeface="Times New Roman" panose="02020603050405020304" pitchFamily="18" charset="0"/>
                          <a:cs typeface="Times New Roman" panose="02020603050405020304" pitchFamily="18" charset="0"/>
                        </a:rPr>
                        <a:t> 068,22</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75 560,6</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Пенсионное</a:t>
                      </a:r>
                      <a:r>
                        <a:rPr lang="ru-RU" sz="1200" baseline="0" dirty="0" smtClean="0">
                          <a:solidFill>
                            <a:srgbClr val="7030A0"/>
                          </a:solidFill>
                          <a:latin typeface="Times New Roman" panose="02020603050405020304" pitchFamily="18" charset="0"/>
                          <a:cs typeface="Times New Roman" panose="02020603050405020304" pitchFamily="18" charset="0"/>
                        </a:rPr>
                        <a:t> обеспечение</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700,00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560,00</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560,00</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Социальное обеспечение населения</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5 498,32</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5 094,67</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4 329,24</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dirty="0" smtClean="0">
                          <a:solidFill>
                            <a:srgbClr val="7030A0"/>
                          </a:solidFill>
                          <a:latin typeface="Times New Roman" panose="02020603050405020304" pitchFamily="18" charset="0"/>
                          <a:cs typeface="Times New Roman" panose="02020603050405020304" pitchFamily="18" charset="0"/>
                        </a:rPr>
                        <a:t>Охрана семьи и детства</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57 281,54</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69 313,55</a:t>
                      </a:r>
                      <a:endParaRPr lang="ru-RU" sz="120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70 571,36</a:t>
                      </a:r>
                      <a:endParaRPr lang="ru-RU" sz="120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b="0" dirty="0" smtClean="0">
                          <a:solidFill>
                            <a:srgbClr val="7030A0"/>
                          </a:solidFill>
                          <a:latin typeface="Times New Roman" panose="02020603050405020304" pitchFamily="18" charset="0"/>
                          <a:cs typeface="Times New Roman" panose="02020603050405020304" pitchFamily="18" charset="0"/>
                        </a:rPr>
                        <a:t>Другие вопросы в области социальной политики</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100,00</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100,00</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100,00</a:t>
                      </a:r>
                      <a:endParaRPr lang="ru-RU" sz="1200" b="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ФИЗИЧЕСКАЯ КУЛЬТУРА И СПОРТ</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25 684,78</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16 200,00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15 200,00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b="0" dirty="0" smtClean="0">
                          <a:solidFill>
                            <a:srgbClr val="7030A0"/>
                          </a:solidFill>
                          <a:latin typeface="Times New Roman" panose="02020603050405020304" pitchFamily="18" charset="0"/>
                          <a:cs typeface="Times New Roman" panose="02020603050405020304" pitchFamily="18" charset="0"/>
                        </a:rPr>
                        <a:t>Физическая</a:t>
                      </a:r>
                      <a:r>
                        <a:rPr lang="ru-RU" sz="1200" b="0" baseline="0" dirty="0" smtClean="0">
                          <a:solidFill>
                            <a:srgbClr val="7030A0"/>
                          </a:solidFill>
                          <a:latin typeface="Times New Roman" panose="02020603050405020304" pitchFamily="18" charset="0"/>
                          <a:cs typeface="Times New Roman" panose="02020603050405020304" pitchFamily="18" charset="0"/>
                        </a:rPr>
                        <a:t> культура</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185,00</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200,00</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7030A0"/>
                          </a:solidFill>
                          <a:latin typeface="Times New Roman" panose="02020603050405020304" pitchFamily="18" charset="0"/>
                          <a:cs typeface="Times New Roman" panose="02020603050405020304" pitchFamily="18" charset="0"/>
                        </a:rPr>
                        <a:t>200,00</a:t>
                      </a:r>
                    </a:p>
                  </a:txBody>
                  <a:tcPr/>
                </a:tc>
              </a:tr>
              <a:tr h="341901">
                <a:tc>
                  <a:txBody>
                    <a:bodyPr/>
                    <a:lstStyle/>
                    <a:p>
                      <a:r>
                        <a:rPr lang="ru-RU" sz="1200" b="0" dirty="0" smtClean="0">
                          <a:solidFill>
                            <a:srgbClr val="7030A0"/>
                          </a:solidFill>
                          <a:latin typeface="Times New Roman" panose="02020603050405020304" pitchFamily="18" charset="0"/>
                          <a:cs typeface="Times New Roman" panose="02020603050405020304" pitchFamily="18" charset="0"/>
                        </a:rPr>
                        <a:t>Массовый спорт</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9 499,78</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0,00</a:t>
                      </a:r>
                      <a:endParaRPr lang="ru-RU" sz="12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rgbClr val="7030A0"/>
                          </a:solidFill>
                          <a:latin typeface="Times New Roman" panose="02020603050405020304" pitchFamily="18" charset="0"/>
                          <a:cs typeface="Times New Roman" panose="02020603050405020304" pitchFamily="18" charset="0"/>
                        </a:rPr>
                        <a:t>0,00</a:t>
                      </a:r>
                      <a:endParaRPr lang="ru-RU" sz="1200" b="0"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СРЕДСТВА</a:t>
                      </a:r>
                      <a:r>
                        <a:rPr lang="ru-RU" sz="1200" b="1" baseline="0" dirty="0" smtClean="0">
                          <a:solidFill>
                            <a:srgbClr val="7030A0"/>
                          </a:solidFill>
                          <a:latin typeface="Times New Roman" panose="02020603050405020304" pitchFamily="18" charset="0"/>
                          <a:cs typeface="Times New Roman" panose="02020603050405020304" pitchFamily="18" charset="0"/>
                        </a:rPr>
                        <a:t> МАССОВОЙ ИНФОРМАЦИИ</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5 600,00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5 600,00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5 200,00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312726">
                <a:tc>
                  <a:txBody>
                    <a:bodyPr/>
                    <a:lstStyle/>
                    <a:p>
                      <a:r>
                        <a:rPr lang="ru-RU" sz="1200" b="1" dirty="0" smtClean="0">
                          <a:solidFill>
                            <a:srgbClr val="7030A0"/>
                          </a:solidFill>
                          <a:latin typeface="Times New Roman" panose="02020603050405020304" pitchFamily="18" charset="0"/>
                          <a:cs typeface="Times New Roman" panose="02020603050405020304" pitchFamily="18" charset="0"/>
                        </a:rPr>
                        <a:t>ОБСЛУЖИВАНИЕ</a:t>
                      </a:r>
                      <a:r>
                        <a:rPr lang="ru-RU" sz="1200" b="1" baseline="0" dirty="0" smtClean="0">
                          <a:solidFill>
                            <a:srgbClr val="7030A0"/>
                          </a:solidFill>
                          <a:latin typeface="Times New Roman" panose="02020603050405020304" pitchFamily="18" charset="0"/>
                          <a:cs typeface="Times New Roman" panose="02020603050405020304" pitchFamily="18" charset="0"/>
                        </a:rPr>
                        <a:t> ГОСУДАРСТВЕННОГО И МУНИЦИПАЛЬНОГО ДОЛГА</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100,00</a:t>
                      </a:r>
                      <a:endParaRPr lang="ru-RU" sz="1200" b="1" dirty="0">
                        <a:solidFill>
                          <a:srgbClr val="7030A0"/>
                        </a:solidFill>
                        <a:latin typeface="Times New Roman" panose="02020603050405020304" pitchFamily="18" charset="0"/>
                        <a:cs typeface="Times New Roman" panose="02020603050405020304" pitchFamily="18" charset="0"/>
                      </a:endParaRPr>
                    </a:p>
                  </a:txBody>
                  <a:tcPr/>
                </a:tc>
              </a:tr>
              <a:tr h="482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7030A0"/>
                          </a:solidFill>
                          <a:latin typeface="Times New Roman" panose="02020603050405020304" pitchFamily="18" charset="0"/>
                          <a:cs typeface="Times New Roman" panose="02020603050405020304" pitchFamily="18" charset="0"/>
                        </a:rPr>
                        <a:t>МЕЖБЮДЖЕТНЫЕ ТРАНСФЕРТЫ ОБЩЕГО ХАРАКТЕРА БЮДЖЕТАМ СУБЪЕКТОВ РОССИЙСКОЙ</a:t>
                      </a:r>
                      <a:r>
                        <a:rPr lang="ru-RU" sz="1200" b="1" baseline="0" dirty="0" smtClean="0">
                          <a:solidFill>
                            <a:srgbClr val="7030A0"/>
                          </a:solidFill>
                          <a:latin typeface="Times New Roman" panose="02020603050405020304" pitchFamily="18" charset="0"/>
                          <a:cs typeface="Times New Roman" panose="02020603050405020304" pitchFamily="18" charset="0"/>
                        </a:rPr>
                        <a:t> ФЕДЕРАЦИИ И МУНИЦИПАЛЬНЫХ ОБРАЗОВАНИЙ</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31 540,15</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29 714,64</a:t>
                      </a:r>
                      <a:endParaRPr lang="ru-RU" sz="12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200" b="1" dirty="0" smtClean="0">
                          <a:solidFill>
                            <a:srgbClr val="7030A0"/>
                          </a:solidFill>
                          <a:latin typeface="Times New Roman" panose="02020603050405020304" pitchFamily="18" charset="0"/>
                          <a:cs typeface="Times New Roman" panose="02020603050405020304" pitchFamily="18" charset="0"/>
                        </a:rPr>
                        <a:t>29 371,37</a:t>
                      </a:r>
                    </a:p>
                  </a:txBody>
                  <a:tcPr/>
                </a:tc>
              </a:tr>
              <a:tr h="395257">
                <a:tc>
                  <a:txBody>
                    <a:bodyPr/>
                    <a:lstStyle/>
                    <a:p>
                      <a:r>
                        <a:rPr lang="ru-RU" sz="1600" b="1" dirty="0" smtClean="0">
                          <a:solidFill>
                            <a:srgbClr val="7030A0"/>
                          </a:solidFill>
                          <a:latin typeface="Times New Roman" panose="02020603050405020304" pitchFamily="18" charset="0"/>
                          <a:cs typeface="Times New Roman" panose="02020603050405020304" pitchFamily="18" charset="0"/>
                        </a:rPr>
                        <a:t>ВСЕГО</a:t>
                      </a:r>
                      <a:r>
                        <a:rPr lang="ru-RU" sz="1600" b="1" baseline="0" dirty="0" smtClean="0">
                          <a:solidFill>
                            <a:srgbClr val="7030A0"/>
                          </a:solidFill>
                          <a:latin typeface="Times New Roman" panose="02020603050405020304" pitchFamily="18" charset="0"/>
                          <a:cs typeface="Times New Roman" panose="02020603050405020304" pitchFamily="18" charset="0"/>
                        </a:rPr>
                        <a:t> РАСХОДОВ:</a:t>
                      </a:r>
                      <a:endParaRPr lang="ru-RU" sz="16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1 253 212,97</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1 210 354,04</a:t>
                      </a:r>
                      <a:endParaRPr lang="ru-RU" sz="1400" b="1"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rgbClr val="7030A0"/>
                          </a:solidFill>
                          <a:latin typeface="Times New Roman" panose="02020603050405020304" pitchFamily="18" charset="0"/>
                          <a:cs typeface="Times New Roman" panose="02020603050405020304" pitchFamily="18" charset="0"/>
                        </a:rPr>
                        <a:t>1 228 592,12</a:t>
                      </a:r>
                    </a:p>
                  </a:txBody>
                  <a:tcPr/>
                </a:tc>
              </a:tr>
            </a:tbl>
          </a:graphicData>
        </a:graphic>
      </p:graphicFrame>
    </p:spTree>
    <p:extLst>
      <p:ext uri="{BB962C8B-B14F-4D97-AF65-F5344CB8AC3E}">
        <p14:creationId xmlns:p14="http://schemas.microsoft.com/office/powerpoint/2010/main" val="4111885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519764"/>
          </a:xfrm>
        </p:spPr>
        <p:txBody>
          <a:bodyPr>
            <a:normAutofit fontScale="90000"/>
          </a:bodyPr>
          <a:lstStyle/>
          <a:p>
            <a:pPr algn="ctr"/>
            <a:r>
              <a:rPr lang="ru-RU" sz="1800" u="sng" dirty="0" smtClean="0">
                <a:solidFill>
                  <a:srgbClr val="C00000"/>
                </a:solidFill>
                <a:latin typeface="Times New Roman" panose="02020603050405020304" pitchFamily="18" charset="0"/>
                <a:cs typeface="Times New Roman" panose="02020603050405020304" pitchFamily="18" charset="0"/>
              </a:rPr>
              <a:t>Структура расходов по главным распорядителям средств бюджета Михайловского муниципального района в 2023 году, тыс. руб.</a:t>
            </a:r>
            <a:endParaRPr lang="ru-RU" sz="1800"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4211473150"/>
              </p:ext>
            </p:extLst>
          </p:nvPr>
        </p:nvGraphicFramePr>
        <p:xfrm>
          <a:off x="0" y="595423"/>
          <a:ext cx="12192000" cy="6262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547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251283"/>
          </a:xfrm>
        </p:spPr>
        <p:txBody>
          <a:bodyPr>
            <a:normAutofit/>
          </a:bodyPr>
          <a:lstStyle/>
          <a:p>
            <a:pPr algn="ctr"/>
            <a:r>
              <a:rPr lang="ru-RU" sz="1800" u="sng" dirty="0" smtClean="0">
                <a:solidFill>
                  <a:srgbClr val="C00000"/>
                </a:solidFill>
                <a:latin typeface="Times New Roman" panose="02020603050405020304" pitchFamily="18" charset="0"/>
                <a:cs typeface="Times New Roman" panose="02020603050405020304" pitchFamily="18" charset="0"/>
              </a:rPr>
              <a:t/>
            </a:r>
            <a:br>
              <a:rPr lang="ru-RU" sz="1800" u="sng" dirty="0" smtClean="0">
                <a:solidFill>
                  <a:srgbClr val="C00000"/>
                </a:solidFill>
                <a:latin typeface="Times New Roman" panose="02020603050405020304" pitchFamily="18" charset="0"/>
                <a:cs typeface="Times New Roman" panose="02020603050405020304" pitchFamily="18" charset="0"/>
              </a:rPr>
            </a:br>
            <a:r>
              <a:rPr lang="ru-RU" sz="1800" u="sng" dirty="0" smtClean="0">
                <a:solidFill>
                  <a:srgbClr val="C00000"/>
                </a:solidFill>
                <a:latin typeface="Times New Roman" panose="02020603050405020304" pitchFamily="18" charset="0"/>
                <a:cs typeface="Times New Roman" panose="02020603050405020304" pitchFamily="18" charset="0"/>
              </a:rPr>
              <a:t>Расходы по главным распорядителям бюджетных средств Михайловского муниципального района </a:t>
            </a:r>
            <a:br>
              <a:rPr lang="ru-RU" sz="1800" u="sng" dirty="0" smtClean="0">
                <a:solidFill>
                  <a:srgbClr val="C00000"/>
                </a:solidFill>
                <a:latin typeface="Times New Roman" panose="02020603050405020304" pitchFamily="18" charset="0"/>
                <a:cs typeface="Times New Roman" panose="02020603050405020304" pitchFamily="18" charset="0"/>
              </a:rPr>
            </a:br>
            <a:r>
              <a:rPr lang="ru-RU" sz="1800" u="sng" dirty="0" smtClean="0">
                <a:solidFill>
                  <a:srgbClr val="C00000"/>
                </a:solidFill>
                <a:latin typeface="Times New Roman" panose="02020603050405020304" pitchFamily="18" charset="0"/>
                <a:cs typeface="Times New Roman" panose="02020603050405020304" pitchFamily="18" charset="0"/>
              </a:rPr>
              <a:t>на 2023-2025 годы</a:t>
            </a:r>
            <a:endParaRPr lang="ru-RU" sz="1800"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19549799"/>
              </p:ext>
            </p:extLst>
          </p:nvPr>
        </p:nvGraphicFramePr>
        <p:xfrm>
          <a:off x="561752" y="1316221"/>
          <a:ext cx="11134061" cy="3500327"/>
        </p:xfrm>
        <a:graphic>
          <a:graphicData uri="http://schemas.openxmlformats.org/drawingml/2006/table">
            <a:tbl>
              <a:tblPr>
                <a:tableStyleId>{5C22544A-7EE6-4342-B048-85BDC9FD1C3A}</a:tableStyleId>
              </a:tblPr>
              <a:tblGrid>
                <a:gridCol w="6475934"/>
                <a:gridCol w="1581491"/>
                <a:gridCol w="1458789"/>
                <a:gridCol w="1617847"/>
              </a:tblGrid>
              <a:tr h="500047">
                <a:tc>
                  <a:txBody>
                    <a:bodyPr/>
                    <a:lstStyle/>
                    <a:p>
                      <a:pPr algn="ctr" fontAlgn="ctr"/>
                      <a:r>
                        <a:rPr lang="ru-RU" sz="1200" b="1" u="none" strike="noStrike" dirty="0">
                          <a:solidFill>
                            <a:schemeClr val="accent1">
                              <a:lumMod val="75000"/>
                            </a:schemeClr>
                          </a:solidFill>
                          <a:effectLst/>
                        </a:rPr>
                        <a:t>Наименование показателя</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a:solidFill>
                            <a:schemeClr val="accent1">
                              <a:lumMod val="75000"/>
                            </a:schemeClr>
                          </a:solidFill>
                          <a:effectLst/>
                        </a:rPr>
                        <a:t>2023 год</a:t>
                      </a:r>
                      <a:endParaRPr lang="ru-RU" sz="1200" b="1" i="0" u="none" strike="noStrike">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a:solidFill>
                            <a:schemeClr val="accent1">
                              <a:lumMod val="75000"/>
                            </a:schemeClr>
                          </a:solidFill>
                          <a:effectLst/>
                        </a:rPr>
                        <a:t>2024 год</a:t>
                      </a:r>
                      <a:endParaRPr lang="ru-RU" sz="1200" b="1" i="0" u="none" strike="noStrike">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a:solidFill>
                            <a:schemeClr val="accent1">
                              <a:lumMod val="75000"/>
                            </a:schemeClr>
                          </a:solidFill>
                          <a:effectLst/>
                        </a:rPr>
                        <a:t>2025 год</a:t>
                      </a:r>
                      <a:endParaRPr lang="ru-RU" sz="1200" b="1" i="0" u="none" strike="noStrike">
                        <a:solidFill>
                          <a:schemeClr val="accent1">
                            <a:lumMod val="75000"/>
                          </a:schemeClr>
                        </a:solidFill>
                        <a:effectLst/>
                        <a:latin typeface="Times New Roman"/>
                      </a:endParaRPr>
                    </a:p>
                  </a:txBody>
                  <a:tcPr marL="9525" marR="9525" marT="9525" marB="0" anchor="ctr"/>
                </a:tc>
              </a:tr>
              <a:tr h="950089">
                <a:tc>
                  <a:txBody>
                    <a:bodyPr/>
                    <a:lstStyle/>
                    <a:p>
                      <a:pPr algn="ctr" fontAlgn="ctr"/>
                      <a:r>
                        <a:rPr lang="ru-RU" sz="1200" b="1" u="none" strike="noStrike" dirty="0">
                          <a:solidFill>
                            <a:schemeClr val="accent1">
                              <a:lumMod val="75000"/>
                            </a:schemeClr>
                          </a:solidFill>
                          <a:effectLst/>
                        </a:rPr>
                        <a:t>АДМИНИСТРАЦИЯ МИХАЙЛОВСКОГО МУНИЦИПАЛЬНОГО РАЙОНА</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a:solidFill>
                            <a:schemeClr val="accent1">
                              <a:lumMod val="75000"/>
                            </a:schemeClr>
                          </a:solidFill>
                          <a:effectLst/>
                        </a:rPr>
                        <a:t>401 090,04</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a:solidFill>
                            <a:schemeClr val="accent1">
                              <a:lumMod val="75000"/>
                            </a:schemeClr>
                          </a:solidFill>
                          <a:effectLst/>
                        </a:rPr>
                        <a:t>340 542,83</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a:solidFill>
                            <a:schemeClr val="accent1">
                              <a:lumMod val="75000"/>
                            </a:schemeClr>
                          </a:solidFill>
                          <a:effectLst/>
                        </a:rPr>
                        <a:t>335 799,06</a:t>
                      </a:r>
                      <a:endParaRPr lang="ru-RU" sz="1200" b="1" i="0" u="none" strike="noStrike">
                        <a:solidFill>
                          <a:schemeClr val="accent1">
                            <a:lumMod val="75000"/>
                          </a:schemeClr>
                        </a:solidFill>
                        <a:effectLst/>
                        <a:latin typeface="Times New Roman"/>
                      </a:endParaRPr>
                    </a:p>
                  </a:txBody>
                  <a:tcPr marL="9525" marR="9525" marT="9525" marB="0" anchor="ctr"/>
                </a:tc>
              </a:tr>
              <a:tr h="1425133">
                <a:tc>
                  <a:txBody>
                    <a:bodyPr/>
                    <a:lstStyle/>
                    <a:p>
                      <a:pPr algn="ctr" fontAlgn="ctr"/>
                      <a:r>
                        <a:rPr lang="ru-RU" sz="1200" b="1" u="none" strike="noStrike">
                          <a:solidFill>
                            <a:schemeClr val="accent1">
                              <a:lumMod val="75000"/>
                            </a:schemeClr>
                          </a:solidFill>
                          <a:effectLst/>
                        </a:rPr>
                        <a:t>МУНИЦИПАЛЬНОЕ ОБРАЗОВАТЕЛЬНОЕ УЧРЕЖБЕНИЕ "МЕТОДИЧЕСКАЯ СЛУЖБА ОБЕСПЕЧЕНИЯ ОБРАЗОВАТЕЛЬНЫХ УЧРЕЖДЕНИЙ"</a:t>
                      </a:r>
                      <a:endParaRPr lang="ru-RU" sz="1200" b="1" i="0" u="none" strike="noStrike">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a:solidFill>
                            <a:schemeClr val="accent1">
                              <a:lumMod val="75000"/>
                            </a:schemeClr>
                          </a:solidFill>
                          <a:effectLst/>
                        </a:rPr>
                        <a:t>852 122,93</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a:solidFill>
                            <a:schemeClr val="accent1">
                              <a:lumMod val="75000"/>
                            </a:schemeClr>
                          </a:solidFill>
                          <a:effectLst/>
                        </a:rPr>
                        <a:t>869 811,22</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a:solidFill>
                            <a:schemeClr val="accent1">
                              <a:lumMod val="75000"/>
                            </a:schemeClr>
                          </a:solidFill>
                          <a:effectLst/>
                        </a:rPr>
                        <a:t>892 793,06</a:t>
                      </a:r>
                      <a:endParaRPr lang="ru-RU" sz="1200" b="1" i="0" u="none" strike="noStrike">
                        <a:solidFill>
                          <a:schemeClr val="accent1">
                            <a:lumMod val="75000"/>
                          </a:schemeClr>
                        </a:solidFill>
                        <a:effectLst/>
                        <a:latin typeface="Times New Roman"/>
                      </a:endParaRPr>
                    </a:p>
                  </a:txBody>
                  <a:tcPr marL="9525" marR="9525" marT="9525" marB="0" anchor="ctr"/>
                </a:tc>
              </a:tr>
              <a:tr h="625058">
                <a:tc>
                  <a:txBody>
                    <a:bodyPr/>
                    <a:lstStyle/>
                    <a:p>
                      <a:pPr algn="r" fontAlgn="b"/>
                      <a:r>
                        <a:rPr lang="ru-RU" sz="1200" b="1" u="none" strike="noStrike">
                          <a:solidFill>
                            <a:schemeClr val="accent1">
                              <a:lumMod val="75000"/>
                            </a:schemeClr>
                          </a:solidFill>
                          <a:effectLst/>
                        </a:rPr>
                        <a:t>Всего расходов:</a:t>
                      </a:r>
                      <a:endParaRPr lang="ru-RU" sz="1200" b="1" i="0" u="none" strike="noStrike">
                        <a:solidFill>
                          <a:schemeClr val="accent1">
                            <a:lumMod val="75000"/>
                          </a:schemeClr>
                        </a:solidFill>
                        <a:effectLst/>
                        <a:latin typeface="Times New Roman"/>
                      </a:endParaRPr>
                    </a:p>
                  </a:txBody>
                  <a:tcPr marL="9525" marR="9525" marT="9525" marB="0" anchor="b"/>
                </a:tc>
                <a:tc>
                  <a:txBody>
                    <a:bodyPr/>
                    <a:lstStyle/>
                    <a:p>
                      <a:pPr algn="ctr" fontAlgn="ctr"/>
                      <a:r>
                        <a:rPr lang="ru-RU" sz="1200" b="1" u="none" strike="noStrike">
                          <a:solidFill>
                            <a:schemeClr val="accent1">
                              <a:lumMod val="75000"/>
                            </a:schemeClr>
                          </a:solidFill>
                          <a:effectLst/>
                        </a:rPr>
                        <a:t>1 253 212,97</a:t>
                      </a:r>
                      <a:endParaRPr lang="ru-RU" sz="1200" b="1" i="0" u="none" strike="noStrike">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a:solidFill>
                            <a:schemeClr val="accent1">
                              <a:lumMod val="75000"/>
                            </a:schemeClr>
                          </a:solidFill>
                          <a:effectLst/>
                        </a:rPr>
                        <a:t>1 210 354,04</a:t>
                      </a:r>
                      <a:endParaRPr lang="ru-RU" sz="1200" b="1" i="0" u="none" strike="noStrike" dirty="0">
                        <a:solidFill>
                          <a:schemeClr val="accent1">
                            <a:lumMod val="75000"/>
                          </a:schemeClr>
                        </a:solidFill>
                        <a:effectLst/>
                        <a:latin typeface="Times New Roman"/>
                      </a:endParaRPr>
                    </a:p>
                  </a:txBody>
                  <a:tcPr marL="9525" marR="9525" marT="9525" marB="0" anchor="ctr"/>
                </a:tc>
                <a:tc>
                  <a:txBody>
                    <a:bodyPr/>
                    <a:lstStyle/>
                    <a:p>
                      <a:pPr algn="ctr" fontAlgn="ctr"/>
                      <a:r>
                        <a:rPr lang="ru-RU" sz="1200" b="1" u="none" strike="noStrike" dirty="0">
                          <a:solidFill>
                            <a:schemeClr val="accent1">
                              <a:lumMod val="75000"/>
                            </a:schemeClr>
                          </a:solidFill>
                          <a:effectLst/>
                        </a:rPr>
                        <a:t>1 228 592,12</a:t>
                      </a:r>
                      <a:endParaRPr lang="ru-RU" sz="1200" b="1" i="0" u="none" strike="noStrike" dirty="0">
                        <a:solidFill>
                          <a:schemeClr val="accent1">
                            <a:lumMod val="75000"/>
                          </a:schemeClr>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528029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0"/>
            <a:ext cx="12192000" cy="297712"/>
          </a:xfrm>
        </p:spPr>
        <p:txBody>
          <a:bodyPr>
            <a:normAutofit fontScale="90000"/>
          </a:bodyPr>
          <a:lstStyle/>
          <a:p>
            <a:pPr algn="ctr">
              <a:spcAft>
                <a:spcPts val="0"/>
              </a:spcAft>
            </a:pPr>
            <a:r>
              <a:rPr lang="ru-RU" sz="1100" b="1" u="sng" dirty="0">
                <a:solidFill>
                  <a:srgbClr val="C00000"/>
                </a:solidFill>
                <a:latin typeface="Times New Roman" panose="02020603050405020304" pitchFamily="18" charset="0"/>
                <a:ea typeface="Times New Roman" panose="02020603050405020304" pitchFamily="18" charset="0"/>
              </a:rPr>
              <a:t>Сведения о расходах с учетом интересов целевых групп </a:t>
            </a:r>
            <a:r>
              <a:rPr lang="ru-RU" sz="1100" b="1" u="sng" dirty="0" smtClean="0">
                <a:solidFill>
                  <a:srgbClr val="C00000"/>
                </a:solidFill>
                <a:latin typeface="Times New Roman" panose="02020603050405020304" pitchFamily="18" charset="0"/>
                <a:ea typeface="Times New Roman" panose="02020603050405020304" pitchFamily="18" charset="0"/>
              </a:rPr>
              <a:t>на плановый период 2023 - 2024 годы</a:t>
            </a:r>
            <a:r>
              <a:rPr lang="ru-RU" sz="1100" u="sng" dirty="0">
                <a:solidFill>
                  <a:srgbClr val="C00000"/>
                </a:solidFill>
                <a:latin typeface="Times New Roman" panose="02020603050405020304" pitchFamily="18" charset="0"/>
                <a:ea typeface="Times New Roman" panose="02020603050405020304" pitchFamily="18" charset="0"/>
              </a:rPr>
              <a:t/>
            </a:r>
            <a:br>
              <a:rPr lang="ru-RU" sz="1100" u="sng" dirty="0">
                <a:solidFill>
                  <a:srgbClr val="C00000"/>
                </a:solidFill>
                <a:latin typeface="Times New Roman" panose="02020603050405020304" pitchFamily="18" charset="0"/>
                <a:ea typeface="Times New Roman" panose="02020603050405020304" pitchFamily="18" charset="0"/>
              </a:rPr>
            </a:br>
            <a:endParaRPr lang="ru-RU" sz="1100"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872802607"/>
              </p:ext>
            </p:extLst>
          </p:nvPr>
        </p:nvGraphicFramePr>
        <p:xfrm>
          <a:off x="-1" y="316870"/>
          <a:ext cx="12204064" cy="6541129"/>
        </p:xfrm>
        <a:graphic>
          <a:graphicData uri="http://schemas.openxmlformats.org/drawingml/2006/table">
            <a:tbl>
              <a:tblPr firstRow="1" bandRow="1">
                <a:tableStyleId>{5C22544A-7EE6-4342-B048-85BDC9FD1C3A}</a:tableStyleId>
              </a:tblPr>
              <a:tblGrid>
                <a:gridCol w="2009554">
                  <a:extLst>
                    <a:ext uri="{9D8B030D-6E8A-4147-A177-3AD203B41FA5}">
                      <a16:colId xmlns:a16="http://schemas.microsoft.com/office/drawing/2014/main" xmlns="" val="20000"/>
                    </a:ext>
                  </a:extLst>
                </a:gridCol>
                <a:gridCol w="1155286"/>
                <a:gridCol w="2886518"/>
                <a:gridCol w="1286540"/>
                <a:gridCol w="1318437"/>
                <a:gridCol w="1222744"/>
                <a:gridCol w="1190846"/>
                <a:gridCol w="1134139">
                  <a:extLst>
                    <a:ext uri="{9D8B030D-6E8A-4147-A177-3AD203B41FA5}">
                      <a16:colId xmlns:a16="http://schemas.microsoft.com/office/drawing/2014/main" xmlns="" val="20007"/>
                    </a:ext>
                  </a:extLst>
                </a:gridCol>
              </a:tblGrid>
              <a:tr h="268687">
                <a:tc rowSpan="2">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Целевая группа</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rowSpan="2">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Численность представителей целевой группы</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rowSpan="2">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Меры поддержки за</a:t>
                      </a:r>
                      <a:r>
                        <a:rPr lang="ru-RU" sz="1000" b="1" baseline="0" dirty="0" smtClean="0">
                          <a:solidFill>
                            <a:schemeClr val="tx1"/>
                          </a:solidFill>
                          <a:latin typeface="Times New Roman" panose="02020603050405020304" pitchFamily="18" charset="0"/>
                          <a:cs typeface="Times New Roman" panose="02020603050405020304" pitchFamily="18" charset="0"/>
                        </a:rPr>
                        <a:t> счет средств бюджета</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gridSpan="4">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Объем расходов на поддержку (тыс</a:t>
                      </a:r>
                      <a:r>
                        <a:rPr lang="ru-RU" sz="1000" b="1" dirty="0" smtClean="0">
                          <a:solidFill>
                            <a:schemeClr val="tx1"/>
                          </a:solidFill>
                          <a:latin typeface="Times New Roman" panose="02020603050405020304" pitchFamily="18" charset="0"/>
                          <a:cs typeface="Times New Roman" panose="02020603050405020304" pitchFamily="18" charset="0"/>
                        </a:rPr>
                        <a:t>. руб</a:t>
                      </a:r>
                      <a:r>
                        <a:rPr lang="ru-RU" sz="1000" b="1" dirty="0" smtClean="0">
                          <a:solidFill>
                            <a:schemeClr val="tx1"/>
                          </a:solidFill>
                          <a:latin typeface="Times New Roman" panose="02020603050405020304" pitchFamily="18" charset="0"/>
                          <a:cs typeface="Times New Roman" panose="02020603050405020304" pitchFamily="18" charset="0"/>
                        </a:rPr>
                        <a:t>.)</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xmlns="" val="10000"/>
                  </a:ext>
                </a:extLst>
              </a:tr>
              <a:tr h="4245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2021 год (факт)</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2022 год</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2023 год</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2024 год</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000" b="1" dirty="0" smtClean="0">
                          <a:solidFill>
                            <a:schemeClr val="tx1"/>
                          </a:solidFill>
                          <a:latin typeface="Times New Roman" panose="02020603050405020304" pitchFamily="18" charset="0"/>
                          <a:cs typeface="Times New Roman" panose="02020603050405020304" pitchFamily="18" charset="0"/>
                        </a:rPr>
                        <a:t>2025 год</a:t>
                      </a:r>
                      <a:endParaRPr lang="ru-RU" sz="10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xmlns="" val="10001"/>
                  </a:ext>
                </a:extLst>
              </a:tr>
              <a:tr h="799034">
                <a:tc>
                  <a:txBody>
                    <a:bodyPr/>
                    <a:lstStyle/>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Педагогические работники (молодые специалисты) муниципальных образовательных  организаций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2021 – 6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4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4 чел.</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Единовременная денежная выплата в размере от 250 тыс. рублей до 350 тыс. рублей в зависимости от уровня образования и наличия диплома с отличием</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2 150,00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1 050,00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1 000,00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1 250,00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1 250,00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0004"/>
                  </a:ext>
                </a:extLst>
              </a:tr>
              <a:tr h="958841">
                <a:tc>
                  <a:txBody>
                    <a:bodyPr/>
                    <a:lstStyle/>
                    <a:p>
                      <a:pPr marL="90170" marR="89535" algn="just">
                        <a:spcAft>
                          <a:spcPts val="0"/>
                        </a:spcAft>
                      </a:pPr>
                      <a:r>
                        <a:rPr lang="ru-RU" sz="1000">
                          <a:effectLst/>
                          <a:latin typeface="Times New Roman" panose="02020603050405020304" pitchFamily="18" charset="0"/>
                          <a:ea typeface="Times New Roman" panose="02020603050405020304" pitchFamily="18" charset="0"/>
                        </a:rPr>
                        <a:t>Педагогические работники (молодые специалисты) муниципальных образовательных  организаций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2021 – 15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13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a:t>
                      </a:r>
                      <a:r>
                        <a:rPr lang="ru-RU" sz="1000" baseline="0" dirty="0" smtClean="0">
                          <a:effectLst/>
                          <a:latin typeface="Times New Roman" panose="02020603050405020304" pitchFamily="18" charset="0"/>
                          <a:ea typeface="Times New Roman" panose="02020603050405020304" pitchFamily="18" charset="0"/>
                        </a:rPr>
                        <a:t> - 15</a:t>
                      </a:r>
                      <a:r>
                        <a:rPr lang="ru-RU" sz="1000" dirty="0" smtClean="0">
                          <a:effectLst/>
                          <a:latin typeface="Times New Roman" panose="02020603050405020304" pitchFamily="18" charset="0"/>
                          <a:ea typeface="Times New Roman" panose="02020603050405020304" pitchFamily="18" charset="0"/>
                        </a:rPr>
                        <a:t>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14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14 чел.</a:t>
                      </a:r>
                    </a:p>
                    <a:p>
                      <a:pPr marL="90170" marR="89535" algn="ctr">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Ежемесячная денежная выплата в размере 10 тыс. рублей, предоставляемая до достижения трехлетнего педагогического стажа работы в образовательной организации</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1 443,55</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1 324,01</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1 500,00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1 380,00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1 380,00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0005"/>
                  </a:ext>
                </a:extLst>
              </a:tr>
              <a:tr h="1278455">
                <a:tc>
                  <a:txBody>
                    <a:bodyPr/>
                    <a:lstStyle/>
                    <a:p>
                      <a:pPr marL="90170" marR="89535" algn="just">
                        <a:spcAft>
                          <a:spcPts val="0"/>
                        </a:spcAft>
                      </a:pPr>
                      <a:r>
                        <a:rPr lang="ru-RU" sz="1000">
                          <a:effectLst/>
                          <a:latin typeface="Times New Roman" panose="02020603050405020304" pitchFamily="18" charset="0"/>
                          <a:ea typeface="Times New Roman" panose="02020603050405020304" pitchFamily="18" charset="0"/>
                        </a:rPr>
                        <a:t>Наставники– высококвалифицированные педагогические работники, назначенные для сопровождения профессиональной деятельности молодых специалистов в  первый год его работы в образовательной организации</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2021 – 6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2023 - 4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3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3 чел.</a:t>
                      </a:r>
                    </a:p>
                    <a:p>
                      <a:pPr marL="90170" marR="89535" algn="ctr">
                        <a:lnSpc>
                          <a:spcPts val="1280"/>
                        </a:lnSpc>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Ежемесячная денежная выплата наставнику в размере 5 тыс. рублей в месяц в течение одного года работы молодого специалиста</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163,73</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181,96</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180,00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130,00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130,00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0006"/>
                  </a:ext>
                </a:extLst>
              </a:tr>
              <a:tr h="960106">
                <a:tc>
                  <a:txBody>
                    <a:bodyPr/>
                    <a:lstStyle/>
                    <a:p>
                      <a:pPr marL="90170" marR="89535" algn="just">
                        <a:spcAft>
                          <a:spcPts val="0"/>
                        </a:spcAft>
                      </a:pPr>
                      <a:r>
                        <a:rPr lang="ru-RU" sz="1000">
                          <a:effectLst/>
                          <a:latin typeface="Times New Roman" panose="02020603050405020304" pitchFamily="18" charset="0"/>
                          <a:ea typeface="Times New Roman" panose="02020603050405020304" pitchFamily="18" charset="0"/>
                        </a:rPr>
                        <a:t>Педагогические работники (молодые специалисты) муниципальных образовательных  организаций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2021 – 2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1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  - 1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1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1 чел.</a:t>
                      </a:r>
                    </a:p>
                    <a:p>
                      <a:pPr marL="90170" marR="89535" algn="ctr">
                        <a:lnSpc>
                          <a:spcPts val="1280"/>
                        </a:lnSpc>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Компенсация расходов за наем (поднаем) жилого помещения в размере 50% фактических расходов по договору найма (поднайма) жилого помещения, но не более 10 тыс. рублей в месяц, в течение одного года работы в образовательной организации</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43,63</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150,46</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145,00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100,00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100,00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0007"/>
                  </a:ext>
                </a:extLst>
              </a:tr>
              <a:tr h="960106">
                <a:tc>
                  <a:txBody>
                    <a:bodyPr/>
                    <a:lstStyle/>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Педагогические работники муниципальных образовательных организаций  </a:t>
                      </a:r>
                    </a:p>
                    <a:p>
                      <a:pPr marL="90170" marR="89535" algn="just">
                        <a:spcAft>
                          <a:spcPts val="0"/>
                        </a:spcAft>
                      </a:pPr>
                      <a:r>
                        <a:rPr lang="ru-RU" sz="1000" dirty="0">
                          <a:effectLst/>
                          <a:latin typeface="Times New Roman" panose="02020603050405020304" pitchFamily="18" charset="0"/>
                          <a:ea typeface="Times New Roman" panose="02020603050405020304" pitchFamily="18" charset="0"/>
                        </a:rPr>
                        <a:t> </a:t>
                      </a:r>
                    </a:p>
                  </a:txBody>
                  <a:tcPr marL="0" marR="0" marT="0" marB="0"/>
                </a:tc>
                <a:tc>
                  <a:txBody>
                    <a:bodyPr/>
                    <a:lstStyle/>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2021 – 6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2022 – 1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2023</a:t>
                      </a:r>
                      <a:r>
                        <a:rPr lang="ru-RU" sz="1000" baseline="0" dirty="0" smtClean="0">
                          <a:effectLst/>
                          <a:latin typeface="Times New Roman" panose="02020603050405020304" pitchFamily="18" charset="0"/>
                          <a:ea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rPr>
                        <a:t> - 2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2024 – 4 чел.</a:t>
                      </a:r>
                    </a:p>
                    <a:p>
                      <a:pPr marL="90170" marR="89535" algn="ctr">
                        <a:spcAft>
                          <a:spcPts val="0"/>
                        </a:spcAft>
                      </a:pPr>
                      <a:r>
                        <a:rPr lang="ru-RU" sz="1000" dirty="0" smtClean="0">
                          <a:effectLst/>
                          <a:latin typeface="Times New Roman" panose="02020603050405020304" pitchFamily="18" charset="0"/>
                          <a:ea typeface="Times New Roman" panose="02020603050405020304" pitchFamily="18" charset="0"/>
                        </a:rPr>
                        <a:t>2025 – 4 чел.</a:t>
                      </a:r>
                    </a:p>
                    <a:p>
                      <a:pPr marL="90170" marR="89535" algn="ctr">
                        <a:lnSpc>
                          <a:spcPts val="1280"/>
                        </a:lnSpc>
                        <a:spcAft>
                          <a:spcPts val="0"/>
                        </a:spcAft>
                      </a:pP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just">
                        <a:spcAft>
                          <a:spcPts val="0"/>
                        </a:spcAft>
                      </a:pPr>
                      <a:r>
                        <a:rPr lang="ru-RU" sz="1000" dirty="0">
                          <a:solidFill>
                            <a:srgbClr val="000000"/>
                          </a:solidFill>
                          <a:effectLst/>
                          <a:latin typeface="Times New Roman" panose="02020603050405020304" pitchFamily="18" charset="0"/>
                          <a:ea typeface="Times New Roman" panose="02020603050405020304" pitchFamily="18" charset="0"/>
                        </a:rPr>
                        <a:t>Компенсация части стоимости путевки на санаторно-курортное лечение в размере 25 % фактических расходов стоимости путевки (раз в три года)</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34,82</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dirty="0" smtClean="0">
                          <a:effectLst/>
                          <a:latin typeface="Times New Roman" panose="02020603050405020304" pitchFamily="18" charset="0"/>
                          <a:ea typeface="Times New Roman" panose="02020603050405020304" pitchFamily="18" charset="0"/>
                        </a:rPr>
                        <a:t>8,06</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30,00</a:t>
                      </a:r>
                      <a:endParaRPr lang="ru-RU" sz="10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30,00</a:t>
                      </a:r>
                      <a:endParaRPr lang="ru-RU"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10008"/>
                  </a:ext>
                </a:extLst>
              </a:tr>
              <a:tr h="891315">
                <a:tc>
                  <a:txBody>
                    <a:bodyPr/>
                    <a:lstStyle/>
                    <a:p>
                      <a:pPr marL="90170" marR="89535" algn="just">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работники</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2021 - 212 чел. </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2022 - 224</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2023 - 224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2024-2025 – 227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marR="89535" algn="just">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Ежемесячное денежное вознаграждение за классное руководство</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23 811,863</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24 099,817</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26 793,00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27 144,00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27 144,00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637125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85022622"/>
              </p:ext>
            </p:extLst>
          </p:nvPr>
        </p:nvGraphicFramePr>
        <p:xfrm>
          <a:off x="0" y="0"/>
          <a:ext cx="12192000" cy="5242278"/>
        </p:xfrm>
        <a:graphic>
          <a:graphicData uri="http://schemas.openxmlformats.org/drawingml/2006/table">
            <a:tbl>
              <a:tblPr firstRow="1" firstCol="1" lastRow="1" lastCol="1" bandRow="1" bandCol="1">
                <a:tableStyleId>{5C22544A-7EE6-4342-B048-85BDC9FD1C3A}</a:tableStyleId>
              </a:tblPr>
              <a:tblGrid>
                <a:gridCol w="2628900">
                  <a:extLst>
                    <a:ext uri="{9D8B030D-6E8A-4147-A177-3AD203B41FA5}">
                      <a16:colId xmlns:a16="http://schemas.microsoft.com/office/drawing/2014/main" xmlns="" val="20000"/>
                    </a:ext>
                  </a:extLst>
                </a:gridCol>
                <a:gridCol w="1504950"/>
                <a:gridCol w="3590925"/>
                <a:gridCol w="962903"/>
                <a:gridCol w="986809">
                  <a:extLst>
                    <a:ext uri="{9D8B030D-6E8A-4147-A177-3AD203B41FA5}">
                      <a16:colId xmlns:a16="http://schemas.microsoft.com/office/drawing/2014/main" xmlns="" val="20004"/>
                    </a:ext>
                  </a:extLst>
                </a:gridCol>
                <a:gridCol w="839171">
                  <a:extLst>
                    <a:ext uri="{9D8B030D-6E8A-4147-A177-3AD203B41FA5}">
                      <a16:colId xmlns:a16="http://schemas.microsoft.com/office/drawing/2014/main" xmlns="" val="20005"/>
                    </a:ext>
                  </a:extLst>
                </a:gridCol>
                <a:gridCol w="839171">
                  <a:extLst>
                    <a:ext uri="{9D8B030D-6E8A-4147-A177-3AD203B41FA5}">
                      <a16:colId xmlns:a16="http://schemas.microsoft.com/office/drawing/2014/main" xmlns="" val="20006"/>
                    </a:ext>
                  </a:extLst>
                </a:gridCol>
                <a:gridCol w="839171">
                  <a:extLst>
                    <a:ext uri="{9D8B030D-6E8A-4147-A177-3AD203B41FA5}">
                      <a16:colId xmlns:a16="http://schemas.microsoft.com/office/drawing/2014/main" xmlns="" val="20007"/>
                    </a:ext>
                  </a:extLst>
                </a:gridCol>
              </a:tblGrid>
              <a:tr h="560659">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1 - 4 классах включительно в муниципальных общеобразовательных организациях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1580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1588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2023-2025 -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1588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17 992,800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278,40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825,10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825,10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244,12</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xmlns="" val="10001"/>
                  </a:ext>
                </a:extLst>
              </a:tr>
              <a:tr h="521433">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5 - 11 классах включительно из многодетных семей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 342 чел</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407</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2023-2025 - 407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3 803,10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4 304,35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5 468,00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5 468,00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5 468,00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2"/>
                  </a:ext>
                </a:extLst>
              </a:tr>
              <a:tr h="707658">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5 - 11 классах включительно из семей, имеющих среднедушевой доход ниже величины прожиточного минимума</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 125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- 169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2023-2025 - 169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1 699,11</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2 062,46</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2 620,00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2 620,00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2 620,00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xmlns="" val="10003"/>
                  </a:ext>
                </a:extLst>
              </a:tr>
              <a:tr h="1328412">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в 5 - 11 классах включительно из числа детей-сирот и детей, оставшихся без попечения родителей, за исключением детей, находящихся на полном государственном обеспечении, а также обучающиеся в 5 - 11 классах из семей, находящихся в социально опасном положении</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- 86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2023–2025 – </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86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570,01</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674,30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856,68</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856,68</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856,68</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10004"/>
                  </a:ext>
                </a:extLst>
              </a:tr>
              <a:tr h="560852">
                <a:tc>
                  <a:txBody>
                    <a:bodyPr/>
                    <a:lstStyle/>
                    <a:p>
                      <a:pPr marL="90170" marR="89535" algn="just">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Обучающиеся с ограниченными возможностями здоровья и дети-инвалиды в 1-11 классах включительно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 чел</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2023–2025 -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Бесплатное питание два раза в день в период учебного процесса </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729,71</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763,80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971,00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971,00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971,00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xmlns="" val="10005"/>
                  </a:ext>
                </a:extLst>
              </a:tr>
              <a:tr h="781632">
                <a:tc>
                  <a:txBody>
                    <a:bodyPr/>
                    <a:lstStyle/>
                    <a:p>
                      <a:pPr marL="90170" marR="89535">
                        <a:spcAft>
                          <a:spcPts val="0"/>
                        </a:spcAft>
                      </a:pPr>
                      <a:r>
                        <a:rPr lang="ru-RU" sz="1000" b="0" dirty="0">
                          <a:solidFill>
                            <a:schemeClr val="tx1"/>
                          </a:solidFill>
                          <a:effectLst/>
                          <a:latin typeface="Times New Roman" panose="02020603050405020304" pitchFamily="18" charset="0"/>
                          <a:cs typeface="Times New Roman" panose="02020603050405020304" pitchFamily="18" charset="0"/>
                        </a:rPr>
                        <a:t>Один родитель (законных представителей), внесший родительскую плату за содержание ребенка (присмотр и уход за ребенком) в образовательной организации</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 год – 800 чел.;</a:t>
                      </a:r>
                    </a:p>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год</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789 чел;</a:t>
                      </a:r>
                    </a:p>
                    <a:p>
                      <a:pPr marL="90170" marR="89535" algn="ctr">
                        <a:lnSpc>
                          <a:spcPts val="1280"/>
                        </a:lnSpc>
                        <a:spcAft>
                          <a:spcPts val="0"/>
                        </a:spcAft>
                      </a:pP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2023-2025гг – 800 чел.</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just">
                        <a:lnSpc>
                          <a:spcPts val="1280"/>
                        </a:lnSpc>
                        <a:spcAft>
                          <a:spcPts val="0"/>
                        </a:spcAft>
                      </a:pPr>
                      <a:r>
                        <a:rPr lang="ru-RU" sz="1000" b="0" dirty="0" smtClean="0">
                          <a:solidFill>
                            <a:schemeClr val="tx1"/>
                          </a:solidFill>
                          <a:effectLst/>
                          <a:latin typeface="Times New Roman" panose="02020603050405020304" pitchFamily="18" charset="0"/>
                          <a:cs typeface="Times New Roman" panose="02020603050405020304" pitchFamily="18" charset="0"/>
                        </a:rPr>
                        <a:t>Компенсация части платы, взимаемой с родителей (законных представителей) за присмотр и уход за детьми, осваивающими образовательные программы дошкольного образования</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marL="90170" marR="89535" algn="ctr">
                        <a:lnSpc>
                          <a:spcPts val="1280"/>
                        </a:lnSpc>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3 222, 538</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3 886, 239</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748,132</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5 978,208</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6 215,828</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extLst>
                  <a:ext uri="{0D108BD9-81ED-4DB2-BD59-A6C34878D82A}">
                    <a16:rowId xmlns:a16="http://schemas.microsoft.com/office/drawing/2014/main" xmlns="" val="10007"/>
                  </a:ext>
                </a:extLst>
              </a:tr>
              <a:tr h="781632">
                <a:tc>
                  <a:txBody>
                    <a:bodyPr/>
                    <a:lstStyle/>
                    <a:p>
                      <a:pPr algn="just">
                        <a:spcAft>
                          <a:spcPts val="0"/>
                        </a:spcAft>
                      </a:pPr>
                      <a:r>
                        <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Граждане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Михайловского </a:t>
                      </a:r>
                      <a:r>
                        <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муниципального </a:t>
                      </a: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района</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Субсидии на обеспечение граждан твердым топливом</a:t>
                      </a: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7 897,64</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11 942,35</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1000" b="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307,56</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ru-RU" sz="1000" b="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012257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8200" y="365125"/>
            <a:ext cx="10515600" cy="113845"/>
          </a:xfrm>
        </p:spPr>
        <p:txBody>
          <a:bodyPr>
            <a:noAutofit/>
          </a:bodyPr>
          <a:lstStyle/>
          <a:p>
            <a:pPr algn="ctr">
              <a:spcAft>
                <a:spcPts val="0"/>
              </a:spcAft>
            </a:pPr>
            <a:r>
              <a:rPr lang="ru-RU" sz="1000" b="1" dirty="0">
                <a:latin typeface="Times New Roman" panose="02020603050405020304" pitchFamily="18" charset="0"/>
                <a:ea typeface="Times New Roman" panose="02020603050405020304" pitchFamily="18" charset="0"/>
              </a:rPr>
              <a:t>Сведения о реализации общественно значимых проектов в </a:t>
            </a:r>
            <a:r>
              <a:rPr lang="ru-RU" sz="1000" b="1" dirty="0" smtClean="0">
                <a:latin typeface="Times New Roman" panose="02020603050405020304" pitchFamily="18" charset="0"/>
                <a:ea typeface="Times New Roman" panose="02020603050405020304" pitchFamily="18" charset="0"/>
              </a:rPr>
              <a:t>2021-2025 году</a:t>
            </a:r>
            <a:endParaRPr lang="ru-RU" sz="900" dirty="0">
              <a:effectLst/>
              <a:latin typeface="Times New Roman" panose="02020603050405020304" pitchFamily="18" charset="0"/>
              <a:ea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126581394"/>
              </p:ext>
            </p:extLst>
          </p:nvPr>
        </p:nvGraphicFramePr>
        <p:xfrm>
          <a:off x="336430" y="662520"/>
          <a:ext cx="11662913" cy="5910812"/>
        </p:xfrm>
        <a:graphic>
          <a:graphicData uri="http://schemas.openxmlformats.org/drawingml/2006/table">
            <a:tbl>
              <a:tblPr firstRow="1" firstCol="1" bandRow="1"/>
              <a:tblGrid>
                <a:gridCol w="1970616"/>
                <a:gridCol w="981314"/>
                <a:gridCol w="1039324"/>
                <a:gridCol w="965761"/>
                <a:gridCol w="986359"/>
                <a:gridCol w="876648"/>
                <a:gridCol w="939910"/>
                <a:gridCol w="939910"/>
                <a:gridCol w="912797"/>
                <a:gridCol w="2050274"/>
              </a:tblGrid>
              <a:tr h="234953">
                <a:tc rowSpan="3">
                  <a:txBody>
                    <a:bodyPr/>
                    <a:lstStyle/>
                    <a:p>
                      <a:pPr algn="ctr">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Место реализации</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Объем финансирования, </a:t>
                      </a:r>
                      <a:r>
                        <a:rPr lang="ru-RU" sz="1000" dirty="0" smtClean="0">
                          <a:effectLst/>
                          <a:latin typeface="Times New Roman" panose="02020603050405020304" pitchFamily="18" charset="0"/>
                          <a:ea typeface="Times New Roman" panose="02020603050405020304" pitchFamily="18" charset="0"/>
                        </a:rPr>
                        <a:t>тыс. руб.</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Ожидаемые результаты от реализации общественно значимого проекта</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rowSpan="2">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источник финансирования</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2021 год</a:t>
                      </a:r>
                    </a:p>
                    <a:p>
                      <a:pPr algn="ctr">
                        <a:spcAft>
                          <a:spcPts val="0"/>
                        </a:spcAft>
                      </a:pPr>
                      <a:r>
                        <a:rPr lang="ru-RU" sz="1000" dirty="0" smtClean="0">
                          <a:effectLst/>
                          <a:latin typeface="Times New Roman" panose="02020603050405020304" pitchFamily="18" charset="0"/>
                          <a:ea typeface="Times New Roman" panose="02020603050405020304" pitchFamily="18" charset="0"/>
                        </a:rPr>
                        <a:t>факт</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2022 </a:t>
                      </a:r>
                      <a:r>
                        <a:rPr lang="ru-RU" sz="1000" dirty="0">
                          <a:effectLst/>
                          <a:latin typeface="Times New Roman" panose="02020603050405020304" pitchFamily="18" charset="0"/>
                          <a:ea typeface="Times New Roman" panose="02020603050405020304" pitchFamily="18" charset="0"/>
                        </a:rPr>
                        <a:t>год</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2023</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2024</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2025 </a:t>
                      </a:r>
                    </a:p>
                    <a:p>
                      <a:pPr algn="ctr">
                        <a:spcAft>
                          <a:spcPts val="0"/>
                        </a:spcAft>
                      </a:pPr>
                      <a:r>
                        <a:rPr lang="ru-RU" sz="1000" dirty="0" smtClean="0">
                          <a:effectLst/>
                          <a:latin typeface="Times New Roman" panose="02020603050405020304" pitchFamily="18" charset="0"/>
                          <a:ea typeface="Times New Roman" panose="02020603050405020304" pitchFamily="18" charset="0"/>
                        </a:rPr>
                        <a:t>год</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6281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плановое </a:t>
                      </a:r>
                    </a:p>
                    <a:p>
                      <a:pPr algn="ctr">
                        <a:spcAft>
                          <a:spcPts val="0"/>
                        </a:spcAft>
                      </a:pPr>
                      <a:r>
                        <a:rPr lang="ru-RU" sz="1000" dirty="0">
                          <a:effectLst/>
                          <a:latin typeface="Times New Roman" panose="02020603050405020304" pitchFamily="18" charset="0"/>
                          <a:ea typeface="Times New Roman" panose="02020603050405020304" pitchFamily="18" charset="0"/>
                        </a:rPr>
                        <a:t>значение</a:t>
                      </a: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фактическое </a:t>
                      </a:r>
                      <a:r>
                        <a:rPr lang="ru-RU" sz="1000" dirty="0" smtClean="0">
                          <a:effectLst/>
                          <a:latin typeface="Times New Roman" panose="02020603050405020304" pitchFamily="18" charset="0"/>
                          <a:ea typeface="Times New Roman" panose="02020603050405020304" pitchFamily="18" charset="0"/>
                        </a:rPr>
                        <a:t>исполнение (оценка)</a:t>
                      </a:r>
                      <a:endParaRPr lang="ru-RU" sz="1000" dirty="0">
                        <a:effectLst/>
                        <a:latin typeface="Times New Roman" panose="02020603050405020304" pitchFamily="18" charset="0"/>
                        <a:ea typeface="Times New Roman" panose="02020603050405020304" pitchFamily="18" charset="0"/>
                      </a:endParaRPr>
                    </a:p>
                  </a:txBody>
                  <a:tcPr marL="24385" marR="243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49404">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Субсидии бюджетам муниципальных образований на реализацию проектов инициативного бюджетирования по направлению "Твой проект"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3 000,00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2 381,46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2 381,46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3 025,80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Улучшение условий отдыха для учащихся</a:t>
                      </a:r>
                      <a:r>
                        <a:rPr lang="ru-RU" sz="1000" baseline="0" dirty="0" smtClean="0">
                          <a:effectLst/>
                          <a:latin typeface="Times New Roman" panose="02020603050405020304" pitchFamily="18" charset="0"/>
                          <a:ea typeface="Times New Roman" panose="02020603050405020304" pitchFamily="18" charset="0"/>
                        </a:rPr>
                        <a:t> общеобразовательных учреждений</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2 970,00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2 357,64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2 357,64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2 995,54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5803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средств бюджета </a:t>
                      </a:r>
                      <a:r>
                        <a:rPr lang="ru-RU" sz="1000" dirty="0" smtClean="0">
                          <a:effectLst/>
                          <a:latin typeface="Times New Roman" panose="02020603050405020304" pitchFamily="18" charset="0"/>
                          <a:ea typeface="Times New Roman" panose="02020603050405020304" pitchFamily="18" charset="0"/>
                        </a:rPr>
                        <a:t>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23,82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23,82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30,26</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Строительство стадиона</a:t>
                      </a:r>
                      <a:r>
                        <a:rPr lang="ru-RU" sz="1000" baseline="0" dirty="0" smtClean="0">
                          <a:effectLst/>
                          <a:latin typeface="Times New Roman" panose="02020603050405020304" pitchFamily="18" charset="0"/>
                          <a:ea typeface="Times New Roman" panose="02020603050405020304" pitchFamily="18" charset="0"/>
                        </a:rPr>
                        <a:t> с. Михайловка</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86 811,93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39 567,55</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39 567,55</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85</a:t>
                      </a:r>
                      <a:r>
                        <a:rPr lang="ru-RU" sz="1000" baseline="0" dirty="0" smtClean="0">
                          <a:effectLst/>
                          <a:latin typeface="Times New Roman" panose="02020603050405020304" pitchFamily="18" charset="0"/>
                          <a:ea typeface="Times New Roman" panose="02020603050405020304" pitchFamily="18" charset="0"/>
                        </a:rPr>
                        <a:t> 913,32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39 188,03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39 188,03</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78093">
                <a:tc vMerge="1">
                  <a:txBody>
                    <a:bodyPr/>
                    <a:lstStyle/>
                    <a:p>
                      <a:endParaRPr lang="ru-RU"/>
                    </a:p>
                  </a:txBody>
                  <a:tcPr/>
                </a:tc>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898,61</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379,52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379,52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Строительство 21 спортивной площадки на территории Михайловского муниципального района </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12 491,82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443047">
                <a:tc vMerge="1">
                  <a:txBody>
                    <a:bodyPr/>
                    <a:lstStyle/>
                    <a:p>
                      <a:endParaRPr lang="ru-RU"/>
                    </a:p>
                  </a:txBody>
                  <a:tcPr/>
                </a:tc>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12 491,82</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4940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Мероприятия по модернизации школьных систем образования</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51 841,6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51 841,6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Произведен капитальный ремонт</a:t>
                      </a:r>
                      <a:r>
                        <a:rPr lang="ru-RU" sz="1000" baseline="0" dirty="0" smtClean="0">
                          <a:effectLst/>
                          <a:latin typeface="Times New Roman" panose="02020603050405020304" pitchFamily="18" charset="0"/>
                          <a:ea typeface="Times New Roman" panose="02020603050405020304" pitchFamily="18" charset="0"/>
                        </a:rPr>
                        <a:t> кабинетов в 4 школах и закуплено новое оборудование для классов</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55">
                <a:tc vMerge="1">
                  <a:txBody>
                    <a:bodyPr/>
                    <a:lstStyle/>
                    <a:p>
                      <a:endParaRPr lang="ru-RU"/>
                    </a:p>
                  </a:txBody>
                  <a:tcPr/>
                </a:tc>
                <a:tc vMerge="1">
                  <a:txBody>
                    <a:bodyPr/>
                    <a:lstStyle/>
                    <a:p>
                      <a:endParaRPr lang="ru-RU"/>
                    </a:p>
                  </a:txBody>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51 486,7</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51 486,7</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411498">
                <a:tc vMerge="1">
                  <a:txBody>
                    <a:bodyPr/>
                    <a:lstStyle/>
                    <a:p>
                      <a:endParaRPr lang="ru-RU"/>
                    </a:p>
                  </a:txBody>
                  <a:tcPr/>
                </a:tc>
                <a:tc vMerge="1">
                  <a:txBody>
                    <a:bodyPr/>
                    <a:lstStyle/>
                    <a:p>
                      <a:endParaRPr lang="ru-RU"/>
                    </a:p>
                  </a:txBody>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354,9</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354,9</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91654">
                <a:tc rowSpan="3">
                  <a:txBody>
                    <a:bodyPr/>
                    <a:lstStyle/>
                    <a:p>
                      <a:pPr algn="just">
                        <a:spcAft>
                          <a:spcPts val="0"/>
                        </a:spcAft>
                      </a:pPr>
                      <a:r>
                        <a:rPr lang="ru-RU" sz="1000" dirty="0" smtClean="0">
                          <a:effectLst/>
                          <a:latin typeface="Times New Roman" panose="02020603050405020304" pitchFamily="18" charset="0"/>
                          <a:ea typeface="Times New Roman" panose="02020603050405020304" pitchFamily="18" charset="0"/>
                        </a:rPr>
                        <a:t>Капитальный</a:t>
                      </a:r>
                      <a:r>
                        <a:rPr lang="ru-RU" sz="1000" baseline="0" dirty="0" smtClean="0">
                          <a:effectLst/>
                          <a:latin typeface="Times New Roman" panose="02020603050405020304" pitchFamily="18" charset="0"/>
                          <a:ea typeface="Times New Roman" panose="02020603050405020304" pitchFamily="18" charset="0"/>
                        </a:rPr>
                        <a:t> ремонт школьных спортивных залов </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Михайловский муниципальный район</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Всего, в </a:t>
                      </a:r>
                      <a:r>
                        <a:rPr lang="ru-RU" sz="1000" dirty="0" err="1">
                          <a:effectLst/>
                          <a:latin typeface="Times New Roman" panose="02020603050405020304" pitchFamily="18" charset="0"/>
                          <a:ea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rPr>
                        <a:t>.</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4 020,4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2 644,14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2 644,14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smtClean="0">
                          <a:effectLst/>
                          <a:latin typeface="Times New Roman" panose="02020603050405020304" pitchFamily="18" charset="0"/>
                          <a:ea typeface="Times New Roman" panose="02020603050405020304" pitchFamily="18" charset="0"/>
                        </a:rPr>
                        <a:t>Создание</a:t>
                      </a:r>
                      <a:r>
                        <a:rPr lang="ru-RU" sz="1000" baseline="0" dirty="0" smtClean="0">
                          <a:effectLst/>
                          <a:latin typeface="Times New Roman" panose="02020603050405020304" pitchFamily="18" charset="0"/>
                          <a:ea typeface="Times New Roman" panose="02020603050405020304" pitchFamily="18" charset="0"/>
                        </a:rPr>
                        <a:t> условия для занятие спортом, популяризация здорового образа жизни</a:t>
                      </a:r>
                      <a:endParaRPr lang="ru-RU" sz="1000" dirty="0" smtClean="0">
                        <a:effectLst/>
                        <a:latin typeface="Times New Roman" panose="02020603050405020304" pitchFamily="18" charset="0"/>
                        <a:ea typeface="Times New Roman" panose="02020603050405020304" pitchFamily="18" charset="0"/>
                      </a:endParaRPr>
                    </a:p>
                    <a:p>
                      <a:pPr algn="just">
                        <a:spcAft>
                          <a:spcPts val="0"/>
                        </a:spcAft>
                      </a:pP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568">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за счет МБТ</a:t>
                      </a: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2 087,84</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1 348,28</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1 348,28</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97">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за счет средств бюджета ММР</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1 932,56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1 295,86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1 295,86</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Aft>
                          <a:spcPts val="0"/>
                        </a:spcAft>
                      </a:pPr>
                      <a:endParaRPr lang="ru-RU" sz="800" dirty="0">
                        <a:effectLst/>
                        <a:latin typeface="Times New Roman" panose="02020603050405020304" pitchFamily="18" charset="0"/>
                        <a:ea typeface="Times New Roman" panose="02020603050405020304" pitchFamily="18" charset="0"/>
                      </a:endParaRPr>
                    </a:p>
                  </a:txBody>
                  <a:tcPr marL="24385" marR="243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2848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2466217"/>
            <a:ext cx="12192000" cy="7955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300" dirty="0" smtClean="0">
                <a:latin typeface="Times New Roman" panose="02020603050405020304" pitchFamily="18" charset="0"/>
                <a:cs typeface="Times New Roman" panose="02020603050405020304" pitchFamily="18" charset="0"/>
              </a:rPr>
              <a:t>На 2021 год граждане участвовали в выборе проектов инициативного бюджетирования по направлению «Твой проект»</a:t>
            </a:r>
            <a:br>
              <a:rPr lang="ru-RU" sz="1300" dirty="0" smtClean="0">
                <a:latin typeface="Times New Roman" panose="02020603050405020304" pitchFamily="18" charset="0"/>
                <a:cs typeface="Times New Roman" panose="02020603050405020304" pitchFamily="18" charset="0"/>
              </a:rPr>
            </a:br>
            <a:r>
              <a:rPr lang="ru-RU" sz="1300" dirty="0" smtClean="0">
                <a:latin typeface="Times New Roman" panose="02020603050405020304" pitchFamily="18" charset="0"/>
                <a:cs typeface="Times New Roman" panose="02020603050405020304" pitchFamily="18" charset="0"/>
              </a:rPr>
              <a:t>Были выбраны два проекта:</a:t>
            </a:r>
            <a:br>
              <a:rPr lang="ru-RU" sz="1300" dirty="0" smtClean="0">
                <a:latin typeface="Times New Roman" panose="02020603050405020304" pitchFamily="18" charset="0"/>
                <a:cs typeface="Times New Roman" panose="02020603050405020304" pitchFamily="18" charset="0"/>
              </a:rPr>
            </a:br>
            <a:r>
              <a:rPr lang="ru-RU" sz="1300" dirty="0" smtClean="0">
                <a:latin typeface="Times New Roman" panose="02020603050405020304" pitchFamily="18" charset="0"/>
                <a:cs typeface="Times New Roman" panose="02020603050405020304" pitchFamily="18" charset="0"/>
              </a:rPr>
              <a:t>1. Улучшения </a:t>
            </a:r>
            <a:r>
              <a:rPr lang="ru-RU" sz="1300" dirty="0">
                <a:latin typeface="Times New Roman" panose="02020603050405020304" pitchFamily="18" charset="0"/>
                <a:cs typeface="Times New Roman" panose="02020603050405020304" pitchFamily="18" charset="0"/>
              </a:rPr>
              <a:t>качества питьевого водоснабжения </a:t>
            </a:r>
            <a:r>
              <a:rPr lang="ru-RU" sz="1300" dirty="0" err="1">
                <a:latin typeface="Times New Roman" panose="02020603050405020304" pitchFamily="18" charset="0"/>
                <a:cs typeface="Times New Roman" panose="02020603050405020304" pitchFamily="18" charset="0"/>
              </a:rPr>
              <a:t>с.Павловка</a:t>
            </a:r>
            <a:r>
              <a:rPr lang="ru-RU" sz="1300" dirty="0">
                <a:latin typeface="Times New Roman" panose="02020603050405020304" pitchFamily="18" charset="0"/>
                <a:cs typeface="Times New Roman" panose="02020603050405020304" pitchFamily="18" charset="0"/>
              </a:rPr>
              <a:t> Михайловского района Приморского </a:t>
            </a:r>
            <a:r>
              <a:rPr lang="ru-RU" sz="1300" dirty="0" smtClean="0">
                <a:latin typeface="Times New Roman" panose="02020603050405020304" pitchFamily="18" charset="0"/>
                <a:cs typeface="Times New Roman" panose="02020603050405020304" pitchFamily="18" charset="0"/>
              </a:rPr>
              <a:t>края (</a:t>
            </a:r>
            <a:r>
              <a:rPr lang="ru-RU" sz="1300" dirty="0" err="1" smtClean="0">
                <a:latin typeface="Times New Roman" panose="02020603050405020304" pitchFamily="18" charset="0"/>
                <a:cs typeface="Times New Roman" panose="02020603050405020304" pitchFamily="18" charset="0"/>
              </a:rPr>
              <a:t>Новошахтинское</a:t>
            </a:r>
            <a:r>
              <a:rPr lang="ru-RU" sz="1300" dirty="0" smtClean="0">
                <a:latin typeface="Times New Roman" panose="02020603050405020304" pitchFamily="18" charset="0"/>
                <a:cs typeface="Times New Roman" panose="02020603050405020304" pitchFamily="18" charset="0"/>
              </a:rPr>
              <a:t> городское поселение) – 3 030 303,03 рублей;</a:t>
            </a:r>
            <a:br>
              <a:rPr lang="ru-RU" sz="1300" dirty="0" smtClean="0">
                <a:latin typeface="Times New Roman" panose="02020603050405020304" pitchFamily="18" charset="0"/>
                <a:cs typeface="Times New Roman" panose="02020603050405020304" pitchFamily="18" charset="0"/>
              </a:rPr>
            </a:br>
            <a:r>
              <a:rPr lang="ru-RU" sz="1300" dirty="0" smtClean="0">
                <a:latin typeface="Times New Roman" panose="02020603050405020304" pitchFamily="18" charset="0"/>
                <a:cs typeface="Times New Roman" panose="02020603050405020304" pitchFamily="18" charset="0"/>
              </a:rPr>
              <a:t>2. </a:t>
            </a:r>
            <a:r>
              <a:rPr lang="ru-RU" sz="1300" dirty="0" err="1" smtClean="0">
                <a:latin typeface="Times New Roman" panose="02020603050405020304" pitchFamily="18" charset="0"/>
                <a:cs typeface="Times New Roman" panose="02020603050405020304" pitchFamily="18" charset="0"/>
              </a:rPr>
              <a:t>Мультидвор</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"Радуга </a:t>
            </a:r>
            <a:r>
              <a:rPr lang="ru-RU" sz="1300" dirty="0" smtClean="0">
                <a:latin typeface="Times New Roman" panose="02020603050405020304" pitchFamily="18" charset="0"/>
                <a:cs typeface="Times New Roman" panose="02020603050405020304" pitchFamily="18" charset="0"/>
              </a:rPr>
              <a:t>желаний« на </a:t>
            </a:r>
            <a:r>
              <a:rPr lang="ru-RU" sz="1300" dirty="0">
                <a:latin typeface="Times New Roman" panose="02020603050405020304" pitchFamily="18" charset="0"/>
                <a:cs typeface="Times New Roman" panose="02020603050405020304" pitchFamily="18" charset="0"/>
              </a:rPr>
              <a:t>территории МБОУ СОШ № 2 п. </a:t>
            </a:r>
            <a:r>
              <a:rPr lang="ru-RU" sz="1300" dirty="0" err="1" smtClean="0">
                <a:latin typeface="Times New Roman" panose="02020603050405020304" pitchFamily="18" charset="0"/>
                <a:cs typeface="Times New Roman" panose="02020603050405020304" pitchFamily="18" charset="0"/>
              </a:rPr>
              <a:t>Новошахтинский</a:t>
            </a:r>
            <a:r>
              <a:rPr lang="ru-RU" sz="1300" dirty="0" smtClean="0">
                <a:latin typeface="Times New Roman" panose="02020603050405020304" pitchFamily="18" charset="0"/>
                <a:cs typeface="Times New Roman" panose="02020603050405020304" pitchFamily="18" charset="0"/>
              </a:rPr>
              <a:t> – 3 000 000 рублей.</a:t>
            </a:r>
          </a:p>
          <a:p>
            <a:pPr algn="ctr"/>
            <a:endParaRPr lang="ru-RU" sz="13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4" y="163068"/>
            <a:ext cx="2819400" cy="1905000"/>
          </a:xfrm>
          <a:prstGeom prst="rect">
            <a:avLst/>
          </a:prstGeom>
        </p:spPr>
      </p:pic>
      <p:sp>
        <p:nvSpPr>
          <p:cNvPr id="7" name="Заголовок 6"/>
          <p:cNvSpPr>
            <a:spLocks noGrp="1"/>
          </p:cNvSpPr>
          <p:nvPr>
            <p:ph type="title"/>
          </p:nvPr>
        </p:nvSpPr>
        <p:spPr>
          <a:xfrm>
            <a:off x="3072809" y="1"/>
            <a:ext cx="9119191" cy="2477385"/>
          </a:xfrm>
        </p:spPr>
        <p:txBody>
          <a:bodyPr>
            <a:noAutofit/>
          </a:bodyPr>
          <a:lstStyle/>
          <a:p>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Инициативное бюджетирование</a:t>
            </a:r>
            <a:r>
              <a:rPr lang="ru-RU" sz="1300"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это один из инструментов вовлечения граждан в местное самоуправление и управление бюджетом территорий, призванный помочь решать существующие проблемы местного значения и направленный на развитие диалога между властью и жителями.</a:t>
            </a:r>
            <a:br>
              <a:rPr lang="ru-RU" sz="1300" dirty="0" smtClean="0">
                <a:solidFill>
                  <a:schemeClr val="accent2">
                    <a:lumMod val="75000"/>
                  </a:schemeClr>
                </a:solidFill>
                <a:latin typeface="Times New Roman" panose="02020603050405020304" pitchFamily="18" charset="0"/>
                <a:cs typeface="Times New Roman" panose="02020603050405020304" pitchFamily="18" charset="0"/>
              </a:rPr>
            </a:br>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Основные задачи инициативного бюджетирования</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 участие граждан в общественной жизни муниципального образования, генерирование идей, учет мнения граждан в решении проблем муниципального образования. В фокусе проблем- местная инфраструктура: благоустройство территорий, ремонт дорог, организация освещения, водоснабжения, спортивные площадки и т.д..</a:t>
            </a:r>
            <a:br>
              <a:rPr lang="ru-RU" sz="1300" dirty="0" smtClean="0">
                <a:solidFill>
                  <a:schemeClr val="accent2">
                    <a:lumMod val="75000"/>
                  </a:schemeClr>
                </a:solidFill>
                <a:latin typeface="Times New Roman" panose="02020603050405020304" pitchFamily="18" charset="0"/>
                <a:cs typeface="Times New Roman" panose="02020603050405020304" pitchFamily="18" charset="0"/>
              </a:rPr>
            </a:br>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Суть инициативного бюджетирования</a:t>
            </a:r>
            <a:r>
              <a:rPr lang="ru-RU" sz="1300"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состоит в том, что жители Михайловского муниципального района могут принять прямое, непосредственное участие в определении приоритетных проблем и распределении части бюджетных средств.</a:t>
            </a:r>
            <a:r>
              <a:rPr lang="ru-RU" sz="1300" dirty="0">
                <a:solidFill>
                  <a:schemeClr val="accent2">
                    <a:lumMod val="75000"/>
                  </a:schemeClr>
                </a:solidFill>
                <a:latin typeface="Times New Roman" panose="02020603050405020304" pitchFamily="18" charset="0"/>
                <a:cs typeface="Times New Roman" panose="02020603050405020304" pitchFamily="18" charset="0"/>
              </a:rPr>
              <a:t/>
            </a:r>
            <a:br>
              <a:rPr lang="ru-RU" sz="1300" dirty="0">
                <a:solidFill>
                  <a:schemeClr val="accent2">
                    <a:lumMod val="75000"/>
                  </a:schemeClr>
                </a:solidFill>
                <a:latin typeface="Times New Roman" panose="02020603050405020304" pitchFamily="18" charset="0"/>
                <a:cs typeface="Times New Roman" panose="02020603050405020304" pitchFamily="18" charset="0"/>
              </a:rPr>
            </a:br>
            <a:r>
              <a:rPr lang="ru-RU" sz="1300" b="1" i="1" dirty="0" smtClean="0">
                <a:solidFill>
                  <a:schemeClr val="accent2">
                    <a:lumMod val="75000"/>
                  </a:schemeClr>
                </a:solidFill>
                <a:latin typeface="Times New Roman" panose="02020603050405020304" pitchFamily="18" charset="0"/>
                <a:cs typeface="Times New Roman" panose="02020603050405020304" pitchFamily="18" charset="0"/>
              </a:rPr>
              <a:t>Цель проекта</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-вовлечение жителей в вопросы местного значения, развитие инфраструктуры своего населенного пункта. Участвуя в проекте, граждане определяют направления расходования бюджетных средств, </a:t>
            </a:r>
            <a:r>
              <a:rPr lang="ru-RU" sz="1300" dirty="0" err="1" smtClean="0">
                <a:solidFill>
                  <a:schemeClr val="accent2">
                    <a:lumMod val="75000"/>
                  </a:schemeClr>
                </a:solidFill>
                <a:latin typeface="Times New Roman" panose="02020603050405020304" pitchFamily="18" charset="0"/>
                <a:cs typeface="Times New Roman" panose="02020603050405020304" pitchFamily="18" charset="0"/>
              </a:rPr>
              <a:t>софинансируют</a:t>
            </a:r>
            <a:r>
              <a:rPr lang="ru-RU" sz="1300" dirty="0" smtClean="0">
                <a:solidFill>
                  <a:schemeClr val="accent2">
                    <a:lumMod val="75000"/>
                  </a:schemeClr>
                </a:solidFill>
                <a:latin typeface="Times New Roman" panose="02020603050405020304" pitchFamily="18" charset="0"/>
                <a:cs typeface="Times New Roman" panose="02020603050405020304" pitchFamily="18" charset="0"/>
              </a:rPr>
              <a:t> выбранные объекты, помогают в выполнении работ и контролируют их качество.</a:t>
            </a:r>
            <a:endParaRPr lang="ru-RU" sz="13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9" name="Рисунок 8"/>
          <p:cNvPicPr/>
          <p:nvPr/>
        </p:nvPicPr>
        <p:blipFill>
          <a:blip r:embed="rId4" cstate="print"/>
          <a:srcRect/>
          <a:stretch>
            <a:fillRect/>
          </a:stretch>
        </p:blipFill>
        <p:spPr bwMode="auto">
          <a:xfrm>
            <a:off x="0" y="3261746"/>
            <a:ext cx="5628538" cy="2979566"/>
          </a:xfrm>
          <a:prstGeom prst="rect">
            <a:avLst/>
          </a:prstGeom>
          <a:noFill/>
          <a:ln w="9525">
            <a:noFill/>
            <a:miter lim="800000"/>
            <a:headEnd/>
            <a:tailEnd/>
          </a:ln>
        </p:spPr>
      </p:pic>
      <p:sp>
        <p:nvSpPr>
          <p:cNvPr id="10" name="Текст 3"/>
          <p:cNvSpPr txBox="1">
            <a:spLocks/>
          </p:cNvSpPr>
          <p:nvPr/>
        </p:nvSpPr>
        <p:spPr>
          <a:xfrm>
            <a:off x="0" y="6328611"/>
            <a:ext cx="12192000" cy="5293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300" dirty="0" smtClean="0">
                <a:latin typeface="Times New Roman" panose="02020603050405020304" pitchFamily="18" charset="0"/>
                <a:cs typeface="Times New Roman" panose="02020603050405020304" pitchFamily="18" charset="0"/>
              </a:rPr>
              <a:t>1. Работы по улучшению качества </a:t>
            </a:r>
            <a:r>
              <a:rPr lang="ru-RU" sz="1300" dirty="0">
                <a:latin typeface="Times New Roman" panose="02020603050405020304" pitchFamily="18" charset="0"/>
                <a:cs typeface="Times New Roman" panose="02020603050405020304" pitchFamily="18" charset="0"/>
              </a:rPr>
              <a:t>питьевого водоснабжения </a:t>
            </a:r>
            <a:r>
              <a:rPr lang="ru-RU" sz="1300" dirty="0" err="1">
                <a:latin typeface="Times New Roman" panose="02020603050405020304" pitchFamily="18" charset="0"/>
                <a:cs typeface="Times New Roman" panose="02020603050405020304" pitchFamily="18" charset="0"/>
              </a:rPr>
              <a:t>с.Павловка</a:t>
            </a:r>
            <a:r>
              <a:rPr lang="ru-RU" sz="1300" dirty="0" smtClean="0">
                <a:latin typeface="Times New Roman" panose="02020603050405020304" pitchFamily="18" charset="0"/>
                <a:cs typeface="Times New Roman" panose="02020603050405020304" pitchFamily="18" charset="0"/>
              </a:rPr>
              <a:t>                  2.Мультидвор </a:t>
            </a:r>
            <a:r>
              <a:rPr lang="ru-RU" sz="1300" dirty="0">
                <a:latin typeface="Times New Roman" panose="02020603050405020304" pitchFamily="18" charset="0"/>
                <a:cs typeface="Times New Roman" panose="02020603050405020304" pitchFamily="18" charset="0"/>
              </a:rPr>
              <a:t>"Радуга желаний« на территории МБОУ СОШ № 2 п. </a:t>
            </a:r>
            <a:r>
              <a:rPr lang="ru-RU" sz="1300" dirty="0" err="1">
                <a:latin typeface="Times New Roman" panose="02020603050405020304" pitchFamily="18" charset="0"/>
                <a:cs typeface="Times New Roman" panose="02020603050405020304" pitchFamily="18" charset="0"/>
              </a:rPr>
              <a:t>Новошахтинский</a:t>
            </a:r>
            <a:r>
              <a:rPr lang="ru-RU" sz="1300" dirty="0">
                <a:latin typeface="Times New Roman" panose="02020603050405020304" pitchFamily="18" charset="0"/>
                <a:cs typeface="Times New Roman" panose="02020603050405020304" pitchFamily="18" charset="0"/>
              </a:rPr>
              <a:t> </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556" y="3261746"/>
            <a:ext cx="6063603" cy="297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79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50605"/>
          </a:xfrm>
        </p:spPr>
        <p:txBody>
          <a:bodyPr>
            <a:noAutofit/>
          </a:bodyPr>
          <a:lstStyle/>
          <a:p>
            <a:pPr lvl="0" algn="ctr">
              <a:lnSpc>
                <a:spcPct val="100000"/>
              </a:lnSpc>
              <a:spcBef>
                <a:spcPts val="0"/>
              </a:spcBef>
            </a:pPr>
            <a:r>
              <a:rPr lang="ru-RU" sz="1300" dirty="0" smtClean="0">
                <a:solidFill>
                  <a:prstClr val="black"/>
                </a:solidFill>
                <a:latin typeface="Times New Roman" panose="02020603050405020304" pitchFamily="18" charset="0"/>
                <a:ea typeface="+mn-ea"/>
                <a:cs typeface="Times New Roman" panose="02020603050405020304" pitchFamily="18" charset="0"/>
              </a:rPr>
              <a:t>На 2022 год </a:t>
            </a:r>
            <a:r>
              <a:rPr lang="ru-RU" sz="1300" dirty="0">
                <a:solidFill>
                  <a:prstClr val="black"/>
                </a:solidFill>
                <a:latin typeface="Times New Roman" panose="02020603050405020304" pitchFamily="18" charset="0"/>
                <a:ea typeface="+mn-ea"/>
                <a:cs typeface="Times New Roman" panose="02020603050405020304" pitchFamily="18" charset="0"/>
              </a:rPr>
              <a:t>граждане участвовали в выборе проектов инициативного бюджетирования по направлению «Твой проект</a:t>
            </a:r>
            <a:r>
              <a:rPr lang="ru-RU" sz="1300" dirty="0" smtClean="0">
                <a:solidFill>
                  <a:prstClr val="black"/>
                </a:solidFill>
                <a:latin typeface="Times New Roman" panose="02020603050405020304" pitchFamily="18" charset="0"/>
                <a:ea typeface="+mn-ea"/>
                <a:cs typeface="Times New Roman" panose="02020603050405020304" pitchFamily="18" charset="0"/>
              </a:rPr>
              <a:t>»</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Были </a:t>
            </a:r>
            <a:r>
              <a:rPr lang="ru-RU" sz="1300" dirty="0">
                <a:solidFill>
                  <a:prstClr val="black"/>
                </a:solidFill>
                <a:latin typeface="Times New Roman" panose="02020603050405020304" pitchFamily="18" charset="0"/>
                <a:ea typeface="+mn-ea"/>
                <a:cs typeface="Times New Roman" panose="02020603050405020304" pitchFamily="18" charset="0"/>
              </a:rPr>
              <a:t>выбраны два проекта:</a:t>
            </a:r>
            <a:br>
              <a:rPr lang="ru-RU" sz="1300" dirty="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1. Создание </a:t>
            </a:r>
            <a:r>
              <a:rPr lang="ru-RU" sz="1300" dirty="0" err="1" smtClean="0">
                <a:solidFill>
                  <a:prstClr val="black"/>
                </a:solidFill>
                <a:latin typeface="Times New Roman" panose="02020603050405020304" pitchFamily="18" charset="0"/>
                <a:ea typeface="+mn-ea"/>
                <a:cs typeface="Times New Roman" panose="02020603050405020304" pitchFamily="18" charset="0"/>
              </a:rPr>
              <a:t>минипарка</a:t>
            </a:r>
            <a:r>
              <a:rPr lang="ru-RU" sz="1300" dirty="0" smtClean="0">
                <a:solidFill>
                  <a:prstClr val="black"/>
                </a:solidFill>
                <a:latin typeface="Times New Roman" panose="02020603050405020304" pitchFamily="18" charset="0"/>
                <a:ea typeface="+mn-ea"/>
                <a:cs typeface="Times New Roman" panose="02020603050405020304" pitchFamily="18" charset="0"/>
              </a:rPr>
              <a:t> </a:t>
            </a:r>
            <a:r>
              <a:rPr lang="en-US" sz="1300" dirty="0" smtClean="0">
                <a:solidFill>
                  <a:prstClr val="black"/>
                </a:solidFill>
                <a:latin typeface="Times New Roman" panose="02020603050405020304" pitchFamily="18" charset="0"/>
                <a:ea typeface="+mn-ea"/>
                <a:cs typeface="Times New Roman" panose="02020603050405020304" pitchFamily="18" charset="0"/>
              </a:rPr>
              <a:t>MOYSFERA</a:t>
            </a:r>
            <a:r>
              <a:rPr lang="ru-RU" sz="1300" dirty="0" smtClean="0">
                <a:solidFill>
                  <a:prstClr val="black"/>
                </a:solidFill>
                <a:latin typeface="Times New Roman" panose="02020603050405020304" pitchFamily="18" charset="0"/>
                <a:ea typeface="+mn-ea"/>
                <a:cs typeface="Times New Roman" panose="02020603050405020304" pitchFamily="18" charset="0"/>
              </a:rPr>
              <a:t> на </a:t>
            </a:r>
            <a:r>
              <a:rPr lang="ru-RU" sz="1300" dirty="0">
                <a:latin typeface="Times New Roman" panose="02020603050405020304" pitchFamily="18" charset="0"/>
                <a:cs typeface="Times New Roman" panose="02020603050405020304" pitchFamily="18" charset="0"/>
              </a:rPr>
              <a:t>территории МБОУ СОШ 1 п. </a:t>
            </a:r>
            <a:r>
              <a:rPr lang="ru-RU" sz="1300" dirty="0" err="1" smtClean="0">
                <a:latin typeface="Times New Roman" panose="02020603050405020304" pitchFamily="18" charset="0"/>
                <a:cs typeface="Times New Roman" panose="02020603050405020304" pitchFamily="18" charset="0"/>
              </a:rPr>
              <a:t>Новошахтинского</a:t>
            </a:r>
            <a:r>
              <a:rPr lang="ru-RU" sz="1300" dirty="0" smtClean="0">
                <a:latin typeface="Times New Roman" panose="02020603050405020304" pitchFamily="18" charset="0"/>
                <a:cs typeface="Times New Roman" panose="02020603050405020304" pitchFamily="18" charset="0"/>
              </a:rPr>
              <a:t>, стоимость проекта составила – </a:t>
            </a:r>
            <a:r>
              <a:rPr lang="en-US" sz="1300" dirty="0" smtClean="0">
                <a:latin typeface="Times New Roman" panose="02020603050405020304" pitchFamily="18" charset="0"/>
                <a:cs typeface="Times New Roman" panose="02020603050405020304" pitchFamily="18" charset="0"/>
              </a:rPr>
              <a:t>2 384 455,9</a:t>
            </a:r>
            <a:r>
              <a:rPr lang="ru-RU" sz="1300" dirty="0" smtClean="0">
                <a:latin typeface="Times New Roman" panose="02020603050405020304" pitchFamily="18" charset="0"/>
                <a:cs typeface="Times New Roman" panose="02020603050405020304" pitchFamily="18" charset="0"/>
              </a:rPr>
              <a:t> рублей</a:t>
            </a:r>
            <a:r>
              <a:rPr lang="ru-RU" sz="1300" dirty="0" smtClean="0">
                <a:solidFill>
                  <a:prstClr val="black"/>
                </a:solidFill>
                <a:latin typeface="Times New Roman" panose="02020603050405020304" pitchFamily="18" charset="0"/>
                <a:ea typeface="+mn-ea"/>
                <a:cs typeface="Times New Roman" panose="02020603050405020304" pitchFamily="18" charset="0"/>
              </a:rPr>
              <a:t>.;</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2. </a:t>
            </a:r>
            <a:r>
              <a:rPr lang="ru-RU" sz="1300" dirty="0">
                <a:latin typeface="Times New Roman" panose="02020603050405020304" pitchFamily="18" charset="0"/>
                <a:cs typeface="Times New Roman" panose="02020603050405020304" pitchFamily="18" charset="0"/>
              </a:rPr>
              <a:t>Установка автономного уличного освещения в селе </a:t>
            </a:r>
            <a:r>
              <a:rPr lang="ru-RU" sz="1300" dirty="0" err="1" smtClean="0">
                <a:latin typeface="Times New Roman" panose="02020603050405020304" pitchFamily="18" charset="0"/>
                <a:cs typeface="Times New Roman" panose="02020603050405020304" pitchFamily="18" charset="0"/>
              </a:rPr>
              <a:t>Ляличи</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Кремовское</a:t>
            </a:r>
            <a:r>
              <a:rPr lang="ru-RU" sz="1300" dirty="0" smtClean="0">
                <a:latin typeface="Times New Roman" panose="02020603050405020304" pitchFamily="18" charset="0"/>
                <a:cs typeface="Times New Roman" panose="02020603050405020304" pitchFamily="18" charset="0"/>
              </a:rPr>
              <a:t> сельское поселение), стоимость проекта составила – 2 259 996,5 рублей.</a:t>
            </a:r>
            <a:endParaRPr lang="ru-RU" sz="1300" dirty="0"/>
          </a:p>
        </p:txBody>
      </p:sp>
      <p:sp>
        <p:nvSpPr>
          <p:cNvPr id="4" name="Текст 3"/>
          <p:cNvSpPr>
            <a:spLocks noGrp="1"/>
          </p:cNvSpPr>
          <p:nvPr>
            <p:ph type="body" idx="1"/>
          </p:nvPr>
        </p:nvSpPr>
        <p:spPr>
          <a:xfrm>
            <a:off x="0" y="6328611"/>
            <a:ext cx="12192000" cy="529389"/>
          </a:xfrm>
        </p:spPr>
        <p:txBody>
          <a:bodyPr>
            <a:normAutofit/>
          </a:bodyPr>
          <a:lstStyle/>
          <a:p>
            <a:r>
              <a:rPr lang="ru-RU" sz="1300" dirty="0" smtClean="0">
                <a:solidFill>
                  <a:schemeClr val="tx1"/>
                </a:solidFill>
                <a:latin typeface="Times New Roman" panose="02020603050405020304" pitchFamily="18" charset="0"/>
                <a:cs typeface="Times New Roman" panose="02020603050405020304" pitchFamily="18" charset="0"/>
              </a:rPr>
              <a:t>1. </a:t>
            </a:r>
            <a:r>
              <a:rPr lang="ru-RU" sz="1300" dirty="0" err="1" smtClean="0">
                <a:solidFill>
                  <a:schemeClr val="tx1"/>
                </a:solidFill>
                <a:latin typeface="Times New Roman" panose="02020603050405020304" pitchFamily="18" charset="0"/>
                <a:cs typeface="Times New Roman" panose="02020603050405020304" pitchFamily="18" charset="0"/>
              </a:rPr>
              <a:t>Минипарк</a:t>
            </a:r>
            <a:r>
              <a:rPr lang="ru-RU" sz="1300" dirty="0" smtClean="0">
                <a:solidFill>
                  <a:schemeClr val="tx1"/>
                </a:solidFill>
                <a:latin typeface="Times New Roman" panose="02020603050405020304" pitchFamily="18" charset="0"/>
                <a:cs typeface="Times New Roman" panose="02020603050405020304" pitchFamily="18" charset="0"/>
              </a:rPr>
              <a:t> </a:t>
            </a:r>
            <a:r>
              <a:rPr lang="en-US" sz="1300" dirty="0">
                <a:solidFill>
                  <a:schemeClr val="tx1"/>
                </a:solidFill>
                <a:latin typeface="Times New Roman" panose="02020603050405020304" pitchFamily="18" charset="0"/>
                <a:cs typeface="Times New Roman" panose="02020603050405020304" pitchFamily="18" charset="0"/>
              </a:rPr>
              <a:t>MOYASFERA</a:t>
            </a: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на территории МБОУ СОШ 1 п. </a:t>
            </a:r>
            <a:r>
              <a:rPr lang="ru-RU" sz="1300" dirty="0" err="1">
                <a:solidFill>
                  <a:schemeClr val="tx1"/>
                </a:solidFill>
                <a:latin typeface="Times New Roman" panose="02020603050405020304" pitchFamily="18" charset="0"/>
                <a:cs typeface="Times New Roman" panose="02020603050405020304" pitchFamily="18" charset="0"/>
              </a:rPr>
              <a:t>Новошахтинского</a:t>
            </a:r>
            <a:r>
              <a:rPr lang="ru-RU" sz="1300" dirty="0" smtClean="0">
                <a:solidFill>
                  <a:schemeClr val="tx1"/>
                </a:solidFill>
                <a:latin typeface="Times New Roman" panose="02020603050405020304" pitchFamily="18" charset="0"/>
                <a:cs typeface="Times New Roman" panose="02020603050405020304" pitchFamily="18" charset="0"/>
              </a:rPr>
              <a:t>                                    2. Автономное уличное освещение в с. </a:t>
            </a:r>
            <a:r>
              <a:rPr lang="ru-RU" sz="1300" dirty="0" err="1" smtClean="0">
                <a:solidFill>
                  <a:schemeClr val="tx1"/>
                </a:solidFill>
                <a:latin typeface="Times New Roman" panose="02020603050405020304" pitchFamily="18" charset="0"/>
                <a:cs typeface="Times New Roman" panose="02020603050405020304" pitchFamily="18" charset="0"/>
              </a:rPr>
              <a:t>Ляличи</a:t>
            </a:r>
            <a:endParaRPr lang="ru-RU" sz="1300" dirty="0">
              <a:latin typeface="Times New Roman" panose="02020603050405020304" pitchFamily="18" charset="0"/>
              <a:cs typeface="Times New Roman" panose="02020603050405020304" pitchFamily="18" charset="0"/>
            </a:endParaRPr>
          </a:p>
        </p:txBody>
      </p:sp>
      <p:pic>
        <p:nvPicPr>
          <p:cNvPr id="1026"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489" y="813280"/>
            <a:ext cx="4774018" cy="2685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06" y="3606322"/>
            <a:ext cx="4800601"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8302" y="1132257"/>
            <a:ext cx="3034192" cy="40455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3879" y="1132257"/>
            <a:ext cx="3034193" cy="404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8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3" y="0"/>
            <a:ext cx="12192000" cy="850605"/>
          </a:xfrm>
        </p:spPr>
        <p:txBody>
          <a:bodyPr>
            <a:noAutofit/>
          </a:bodyPr>
          <a:lstStyle/>
          <a:p>
            <a:pPr algn="ctr">
              <a:lnSpc>
                <a:spcPct val="100000"/>
              </a:lnSpc>
              <a:spcBef>
                <a:spcPts val="0"/>
              </a:spcBef>
            </a:pPr>
            <a:r>
              <a:rPr lang="ru-RU" sz="1300" dirty="0" smtClean="0">
                <a:solidFill>
                  <a:prstClr val="black"/>
                </a:solidFill>
                <a:latin typeface="Times New Roman" panose="02020603050405020304" pitchFamily="18" charset="0"/>
                <a:ea typeface="+mn-ea"/>
                <a:cs typeface="Times New Roman" panose="02020603050405020304" pitchFamily="18" charset="0"/>
              </a:rPr>
              <a:t>На 2023 год граждане участвовали в выборе проектов инициативного бюджетирования по направлению «Твой проект»</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Были выбраны два проекта:</a:t>
            </a:r>
            <a:r>
              <a:rPr lang="ru-RU" sz="1300" dirty="0">
                <a:solidFill>
                  <a:prstClr val="black"/>
                </a:solidFill>
                <a:latin typeface="Times New Roman" panose="02020603050405020304" pitchFamily="18" charset="0"/>
                <a:ea typeface="+mn-ea"/>
                <a:cs typeface="Times New Roman" panose="02020603050405020304" pitchFamily="18" charset="0"/>
              </a:rPr>
              <a:t/>
            </a:r>
            <a:br>
              <a:rPr lang="ru-RU" sz="1300" dirty="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1. Устройство с</a:t>
            </a:r>
            <a:r>
              <a:rPr lang="ru-RU" sz="1300" dirty="0" smtClean="0">
                <a:latin typeface="Times New Roman" panose="02020603050405020304" pitchFamily="18" charset="0"/>
                <a:cs typeface="Times New Roman" panose="02020603050405020304" pitchFamily="18" charset="0"/>
              </a:rPr>
              <a:t>портивной площадки на территории  </a:t>
            </a:r>
            <a:r>
              <a:rPr lang="ru-RU" sz="1300" dirty="0">
                <a:latin typeface="Times New Roman" panose="02020603050405020304" pitchFamily="18" charset="0"/>
                <a:cs typeface="Times New Roman" panose="02020603050405020304" pitchFamily="18" charset="0"/>
              </a:rPr>
              <a:t>МБОУ СОШ им. А.И. </a:t>
            </a:r>
            <a:r>
              <a:rPr lang="ru-RU" sz="1300" dirty="0" err="1">
                <a:latin typeface="Times New Roman" panose="02020603050405020304" pitchFamily="18" charset="0"/>
                <a:cs typeface="Times New Roman" panose="02020603050405020304" pitchFamily="18" charset="0"/>
              </a:rPr>
              <a:t>Крушанова</a:t>
            </a:r>
            <a:r>
              <a:rPr lang="ru-RU" sz="1300" dirty="0">
                <a:latin typeface="Times New Roman" panose="02020603050405020304" pitchFamily="18" charset="0"/>
                <a:cs typeface="Times New Roman" panose="02020603050405020304" pitchFamily="18" charset="0"/>
              </a:rPr>
              <a:t> с. </a:t>
            </a:r>
            <a:r>
              <a:rPr lang="ru-RU" sz="1300" dirty="0" smtClean="0">
                <a:latin typeface="Times New Roman" panose="02020603050405020304" pitchFamily="18" charset="0"/>
                <a:cs typeface="Times New Roman" panose="02020603050405020304" pitchFamily="18" charset="0"/>
              </a:rPr>
              <a:t>Михайловка, стоимость проекта – 3 025 798,46 рублей</a:t>
            </a:r>
            <a:r>
              <a:rPr lang="ru-RU" sz="1300" dirty="0" smtClean="0">
                <a:solidFill>
                  <a:prstClr val="black"/>
                </a:solidFill>
                <a:latin typeface="Times New Roman" panose="02020603050405020304" pitchFamily="18" charset="0"/>
                <a:ea typeface="+mn-ea"/>
                <a:cs typeface="Times New Roman" panose="02020603050405020304" pitchFamily="18" charset="0"/>
              </a:rPr>
              <a:t>.;</a:t>
            </a:r>
            <a:br>
              <a:rPr lang="ru-RU" sz="1300" dirty="0" smtClean="0">
                <a:solidFill>
                  <a:prstClr val="black"/>
                </a:solidFill>
                <a:latin typeface="Times New Roman" panose="02020603050405020304" pitchFamily="18" charset="0"/>
                <a:ea typeface="+mn-ea"/>
                <a:cs typeface="Times New Roman" panose="02020603050405020304" pitchFamily="18" charset="0"/>
              </a:rPr>
            </a:br>
            <a:r>
              <a:rPr lang="ru-RU" sz="1300" dirty="0" smtClean="0">
                <a:solidFill>
                  <a:prstClr val="black"/>
                </a:solidFill>
                <a:latin typeface="Times New Roman" panose="02020603050405020304" pitchFamily="18" charset="0"/>
                <a:ea typeface="+mn-ea"/>
                <a:cs typeface="Times New Roman" panose="02020603050405020304" pitchFamily="18" charset="0"/>
              </a:rPr>
              <a:t>2. Устройство к</a:t>
            </a:r>
            <a:r>
              <a:rPr lang="ru-RU" sz="1300" dirty="0" smtClean="0">
                <a:latin typeface="Times New Roman" panose="02020603050405020304" pitchFamily="18" charset="0"/>
                <a:cs typeface="Times New Roman" panose="02020603050405020304" pitchFamily="18" charset="0"/>
              </a:rPr>
              <a:t>ультурно-досугового центра </a:t>
            </a:r>
            <a:r>
              <a:rPr lang="ru-RU" sz="1300" dirty="0">
                <a:latin typeface="Times New Roman" panose="02020603050405020304" pitchFamily="18" charset="0"/>
                <a:cs typeface="Times New Roman" panose="02020603050405020304" pitchFamily="18" charset="0"/>
              </a:rPr>
              <a:t>для жителей с. </a:t>
            </a:r>
            <a:r>
              <a:rPr lang="ru-RU" sz="1300" dirty="0" smtClean="0">
                <a:latin typeface="Times New Roman" panose="02020603050405020304" pitchFamily="18" charset="0"/>
                <a:cs typeface="Times New Roman" panose="02020603050405020304" pitchFamily="18" charset="0"/>
              </a:rPr>
              <a:t>Павловка (</a:t>
            </a:r>
            <a:r>
              <a:rPr lang="ru-RU" sz="1300" dirty="0" err="1" smtClean="0">
                <a:latin typeface="Times New Roman" panose="02020603050405020304" pitchFamily="18" charset="0"/>
                <a:cs typeface="Times New Roman" panose="02020603050405020304" pitchFamily="18" charset="0"/>
              </a:rPr>
              <a:t>Новошахтинское</a:t>
            </a:r>
            <a:r>
              <a:rPr lang="ru-RU" sz="1300" dirty="0" smtClean="0">
                <a:latin typeface="Times New Roman" panose="02020603050405020304" pitchFamily="18" charset="0"/>
                <a:cs typeface="Times New Roman" panose="02020603050405020304" pitchFamily="18" charset="0"/>
              </a:rPr>
              <a:t> городское поселение) , стоимость проекта – 3 030 303,03 рублей.</a:t>
            </a:r>
            <a:endParaRPr lang="ru-RU" sz="13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idx="1"/>
          </p:nvPr>
        </p:nvSpPr>
        <p:spPr>
          <a:xfrm>
            <a:off x="4475" y="5563066"/>
            <a:ext cx="12192000" cy="529389"/>
          </a:xfrm>
        </p:spPr>
        <p:txBody>
          <a:bodyPr>
            <a:normAutofit/>
          </a:bodyPr>
          <a:lstStyle/>
          <a:p>
            <a:r>
              <a:rPr lang="ru-RU" sz="1300" dirty="0" smtClean="0">
                <a:solidFill>
                  <a:schemeClr val="tx1"/>
                </a:solidFill>
                <a:latin typeface="Times New Roman" panose="02020603050405020304" pitchFamily="18" charset="0"/>
                <a:cs typeface="Times New Roman" panose="02020603050405020304" pitchFamily="18" charset="0"/>
              </a:rPr>
              <a:t>1. Проект спортивной площадки </a:t>
            </a:r>
            <a:r>
              <a:rPr lang="ru-RU" sz="1300" dirty="0">
                <a:solidFill>
                  <a:schemeClr val="tx1"/>
                </a:solidFill>
                <a:latin typeface="Times New Roman" panose="02020603050405020304" pitchFamily="18" charset="0"/>
                <a:cs typeface="Times New Roman" panose="02020603050405020304" pitchFamily="18" charset="0"/>
              </a:rPr>
              <a:t>МБОУ СОШ им. А.И. </a:t>
            </a:r>
            <a:r>
              <a:rPr lang="ru-RU" sz="1300" dirty="0" err="1">
                <a:solidFill>
                  <a:schemeClr val="tx1"/>
                </a:solidFill>
                <a:latin typeface="Times New Roman" panose="02020603050405020304" pitchFamily="18" charset="0"/>
                <a:cs typeface="Times New Roman" panose="02020603050405020304" pitchFamily="18" charset="0"/>
              </a:rPr>
              <a:t>Крушанова</a:t>
            </a:r>
            <a:r>
              <a:rPr lang="ru-RU" sz="1300" dirty="0">
                <a:solidFill>
                  <a:schemeClr val="tx1"/>
                </a:solidFill>
                <a:latin typeface="Times New Roman" panose="02020603050405020304" pitchFamily="18" charset="0"/>
                <a:cs typeface="Times New Roman" panose="02020603050405020304" pitchFamily="18" charset="0"/>
              </a:rPr>
              <a:t> с. Михайловка</a:t>
            </a:r>
            <a:r>
              <a:rPr lang="ru-RU" sz="1300" dirty="0" smtClean="0">
                <a:solidFill>
                  <a:schemeClr val="tx1"/>
                </a:solidFill>
                <a:latin typeface="Times New Roman" panose="02020603050405020304" pitchFamily="18" charset="0"/>
                <a:cs typeface="Times New Roman" panose="02020603050405020304" pitchFamily="18" charset="0"/>
              </a:rPr>
              <a:t>                               2. Проект культурно-досугового центра </a:t>
            </a:r>
            <a:r>
              <a:rPr lang="ru-RU" sz="1300" dirty="0">
                <a:solidFill>
                  <a:schemeClr val="tx1"/>
                </a:solidFill>
                <a:latin typeface="Times New Roman" panose="02020603050405020304" pitchFamily="18" charset="0"/>
                <a:cs typeface="Times New Roman" panose="02020603050405020304" pitchFamily="18" charset="0"/>
              </a:rPr>
              <a:t>для жителей с. Павловка</a:t>
            </a:r>
          </a:p>
        </p:txBody>
      </p:sp>
      <p:pic>
        <p:nvPicPr>
          <p:cNvPr id="2050" name="Picture 2" descr="https://pib.primorsky.ru/Pib/Attachment/89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0609"/>
            <a:ext cx="5879805" cy="43194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559" y="1160608"/>
            <a:ext cx="5563441" cy="431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886" y="481263"/>
            <a:ext cx="11861509" cy="461665"/>
          </a:xfrm>
          <a:prstGeom prst="rect">
            <a:avLst/>
          </a:prstGeom>
          <a:noFill/>
        </p:spPr>
        <p:txBody>
          <a:bodyPr wrap="square" rtlCol="0">
            <a:spAutoFit/>
          </a:bodyPr>
          <a:lstStyle/>
          <a:p>
            <a:r>
              <a:rPr lang="ru-RU" sz="2400" u="sng" dirty="0" smtClean="0">
                <a:solidFill>
                  <a:srgbClr val="C00000"/>
                </a:solidFill>
                <a:latin typeface="Times New Roman" panose="02020603050405020304" pitchFamily="18" charset="0"/>
                <a:cs typeface="Times New Roman" panose="02020603050405020304" pitchFamily="18" charset="0"/>
              </a:rPr>
              <a:t>Административно-территориальное деление Михайловский муниципального район</a:t>
            </a:r>
            <a:endParaRPr lang="ru-RU" sz="2400" u="sng"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1263" y="1203158"/>
            <a:ext cx="11288979" cy="4708981"/>
          </a:xfrm>
          <a:prstGeom prst="rect">
            <a:avLst/>
          </a:prstGeom>
          <a:noFill/>
        </p:spPr>
        <p:txBody>
          <a:bodyPr wrap="square" rtlCol="0">
            <a:spAutoFit/>
          </a:bodyPr>
          <a:lstStyle/>
          <a:p>
            <a:r>
              <a:rPr lang="ru-RU" sz="2000" dirty="0" smtClean="0">
                <a:solidFill>
                  <a:schemeClr val="accent1">
                    <a:lumMod val="75000"/>
                  </a:schemeClr>
                </a:solidFill>
                <a:cs typeface="Times New Roman" panose="02020603050405020304" pitchFamily="18" charset="0"/>
              </a:rPr>
              <a:t>Михайловский муниципальный район входит в состав Приморского края, относящегося к </a:t>
            </a:r>
          </a:p>
          <a:p>
            <a:r>
              <a:rPr lang="ru-RU" sz="2000" dirty="0" smtClean="0">
                <a:solidFill>
                  <a:schemeClr val="accent1">
                    <a:lumMod val="75000"/>
                  </a:schemeClr>
                </a:solidFill>
                <a:cs typeface="Times New Roman" panose="02020603050405020304" pitchFamily="18" charset="0"/>
              </a:rPr>
              <a:t>Дальневосточному федеральному округу, и расположен в юго-западной части субъекта. </a:t>
            </a:r>
            <a:r>
              <a:rPr lang="ru-RU" sz="2000" dirty="0">
                <a:solidFill>
                  <a:schemeClr val="accent1">
                    <a:lumMod val="75000"/>
                  </a:schemeClr>
                </a:solidFill>
              </a:rPr>
              <a:t>Граничит с Уссурийским, </a:t>
            </a:r>
            <a:r>
              <a:rPr lang="ru-RU" sz="2000" dirty="0" err="1">
                <a:solidFill>
                  <a:schemeClr val="accent1">
                    <a:lumMod val="75000"/>
                  </a:schemeClr>
                </a:solidFill>
              </a:rPr>
              <a:t>Анучинским</a:t>
            </a:r>
            <a:r>
              <a:rPr lang="ru-RU" sz="2000" dirty="0">
                <a:solidFill>
                  <a:schemeClr val="accent1">
                    <a:lumMod val="75000"/>
                  </a:schemeClr>
                </a:solidFill>
              </a:rPr>
              <a:t>, </a:t>
            </a:r>
            <a:r>
              <a:rPr lang="ru-RU" sz="2000" dirty="0" err="1">
                <a:solidFill>
                  <a:schemeClr val="accent1">
                    <a:lumMod val="75000"/>
                  </a:schemeClr>
                </a:solidFill>
              </a:rPr>
              <a:t>Шкотовским</a:t>
            </a:r>
            <a:r>
              <a:rPr lang="ru-RU" sz="2000" dirty="0">
                <a:solidFill>
                  <a:schemeClr val="accent1">
                    <a:lumMod val="75000"/>
                  </a:schemeClr>
                </a:solidFill>
              </a:rPr>
              <a:t>, </a:t>
            </a:r>
            <a:r>
              <a:rPr lang="ru-RU" sz="2000" dirty="0" err="1">
                <a:solidFill>
                  <a:schemeClr val="accent1">
                    <a:lumMod val="75000"/>
                  </a:schemeClr>
                </a:solidFill>
              </a:rPr>
              <a:t>Хорольским</a:t>
            </a:r>
            <a:r>
              <a:rPr lang="ru-RU" sz="2000" dirty="0">
                <a:solidFill>
                  <a:schemeClr val="accent1">
                    <a:lumMod val="75000"/>
                  </a:schemeClr>
                </a:solidFill>
              </a:rPr>
              <a:t>, Черниговским и Октябрьским районами. Общая протяженность границ составляет 380 км. Михайловский район имеет чрезвычайно удобное географическое положение с ключевыми для Приморского края транспортными коридорами, что обуславливает значительные возможности развития района</a:t>
            </a:r>
            <a:r>
              <a:rPr lang="ru-RU" sz="2000" dirty="0" smtClean="0">
                <a:solidFill>
                  <a:schemeClr val="accent1">
                    <a:lumMod val="75000"/>
                  </a:schemeClr>
                </a:solidFill>
              </a:rPr>
              <a:t>.</a:t>
            </a:r>
            <a:r>
              <a:rPr lang="ru-RU" sz="2000" dirty="0" smtClean="0">
                <a:solidFill>
                  <a:schemeClr val="accent1">
                    <a:lumMod val="75000"/>
                  </a:schemeClr>
                </a:solidFill>
                <a:cs typeface="Times New Roman" panose="02020603050405020304" pitchFamily="18" charset="0"/>
              </a:rPr>
              <a:t> </a:t>
            </a:r>
          </a:p>
          <a:p>
            <a:endParaRPr lang="ru-RU" sz="2000" dirty="0" smtClean="0">
              <a:solidFill>
                <a:schemeClr val="accent1">
                  <a:lumMod val="75000"/>
                </a:schemeClr>
              </a:solidFill>
            </a:endParaRPr>
          </a:p>
          <a:p>
            <a:r>
              <a:rPr lang="ru-RU" sz="2000" dirty="0" smtClean="0">
                <a:solidFill>
                  <a:schemeClr val="accent1">
                    <a:lumMod val="75000"/>
                  </a:schemeClr>
                </a:solidFill>
              </a:rPr>
              <a:t>В </a:t>
            </a:r>
            <a:r>
              <a:rPr lang="ru-RU" sz="2000" dirty="0">
                <a:solidFill>
                  <a:schemeClr val="accent1">
                    <a:lumMod val="75000"/>
                  </a:schemeClr>
                </a:solidFill>
              </a:rPr>
              <a:t>состав Михайловского муниципального района входит 7 поселений: 1 городское – </a:t>
            </a:r>
            <a:r>
              <a:rPr lang="ru-RU" sz="2000" dirty="0" err="1">
                <a:solidFill>
                  <a:schemeClr val="accent1">
                    <a:lumMod val="75000"/>
                  </a:schemeClr>
                </a:solidFill>
              </a:rPr>
              <a:t>Новошахтинское</a:t>
            </a:r>
            <a:r>
              <a:rPr lang="ru-RU" sz="2000" dirty="0">
                <a:solidFill>
                  <a:schemeClr val="accent1">
                    <a:lumMod val="75000"/>
                  </a:schemeClr>
                </a:solidFill>
              </a:rPr>
              <a:t> и 6 сельских - </a:t>
            </a:r>
            <a:r>
              <a:rPr lang="ru-RU" sz="2000" dirty="0" err="1">
                <a:solidFill>
                  <a:schemeClr val="accent1">
                    <a:lumMod val="75000"/>
                  </a:schemeClr>
                </a:solidFill>
              </a:rPr>
              <a:t>Григорьевское</a:t>
            </a:r>
            <a:r>
              <a:rPr lang="ru-RU" sz="2000" dirty="0">
                <a:solidFill>
                  <a:schemeClr val="accent1">
                    <a:lumMod val="75000"/>
                  </a:schemeClr>
                </a:solidFill>
              </a:rPr>
              <a:t>, Ивановское, </a:t>
            </a:r>
            <a:r>
              <a:rPr lang="ru-RU" sz="2000" dirty="0" err="1">
                <a:solidFill>
                  <a:schemeClr val="accent1">
                    <a:lumMod val="75000"/>
                  </a:schemeClr>
                </a:solidFill>
              </a:rPr>
              <a:t>Кремовское</a:t>
            </a:r>
            <a:r>
              <a:rPr lang="ru-RU" sz="2000" dirty="0">
                <a:solidFill>
                  <a:schemeClr val="accent1">
                    <a:lumMod val="75000"/>
                  </a:schemeClr>
                </a:solidFill>
              </a:rPr>
              <a:t>, Михайловское, </a:t>
            </a:r>
            <a:r>
              <a:rPr lang="ru-RU" sz="2000" dirty="0" err="1">
                <a:solidFill>
                  <a:schemeClr val="accent1">
                    <a:lumMod val="75000"/>
                  </a:schemeClr>
                </a:solidFill>
              </a:rPr>
              <a:t>Осиновское</a:t>
            </a:r>
            <a:r>
              <a:rPr lang="ru-RU" sz="2000" dirty="0">
                <a:solidFill>
                  <a:schemeClr val="accent1">
                    <a:lumMod val="75000"/>
                  </a:schemeClr>
                </a:solidFill>
              </a:rPr>
              <a:t>, </a:t>
            </a:r>
            <a:r>
              <a:rPr lang="ru-RU" sz="2000" dirty="0" err="1">
                <a:solidFill>
                  <a:schemeClr val="accent1">
                    <a:lumMod val="75000"/>
                  </a:schemeClr>
                </a:solidFill>
              </a:rPr>
              <a:t>Сунятсенское</a:t>
            </a:r>
            <a:r>
              <a:rPr lang="ru-RU" sz="2000" dirty="0">
                <a:solidFill>
                  <a:schemeClr val="accent1">
                    <a:lumMod val="75000"/>
                  </a:schemeClr>
                </a:solidFill>
              </a:rPr>
              <a:t>. Число населенных пунктов – 31, районный центр - село Михайловка. Численность населения района по состоянию на 1 января 2022 года составляла 27 083 человека, в том числе городского – 6 352 человек, сельского – 20 731 человек. На долю населения трудоспособного возраста приходится 52,4 %, по плотности населения (9,9 чел. на 1 км</a:t>
            </a:r>
            <a:r>
              <a:rPr lang="ru-RU" sz="2000" baseline="30000" dirty="0">
                <a:solidFill>
                  <a:schemeClr val="accent1">
                    <a:lumMod val="75000"/>
                  </a:schemeClr>
                </a:solidFill>
              </a:rPr>
              <a:t>2</a:t>
            </a:r>
            <a:r>
              <a:rPr lang="ru-RU" sz="2000" dirty="0">
                <a:solidFill>
                  <a:schemeClr val="accent1">
                    <a:lumMod val="75000"/>
                  </a:schemeClr>
                </a:solidFill>
              </a:rPr>
              <a:t>) район занимает 5 место среди муниципальных районов и округов Приморского края.</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92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ru-RU" sz="1600" u="sng" dirty="0" smtClean="0">
                <a:latin typeface="Times New Roman" panose="02020603050405020304" pitchFamily="18" charset="0"/>
                <a:cs typeface="Times New Roman" panose="02020603050405020304" pitchFamily="18" charset="0"/>
              </a:rPr>
              <a:t>Результаты мониторинга</a:t>
            </a:r>
            <a:br>
              <a:rPr lang="ru-RU" sz="1600" u="sng" dirty="0" smtClean="0">
                <a:latin typeface="Times New Roman" panose="02020603050405020304" pitchFamily="18" charset="0"/>
                <a:cs typeface="Times New Roman" panose="02020603050405020304" pitchFamily="18" charset="0"/>
              </a:rPr>
            </a:br>
            <a:r>
              <a:rPr lang="ru-RU" sz="1600" u="sng" dirty="0" smtClean="0">
                <a:latin typeface="Times New Roman" panose="02020603050405020304" pitchFamily="18" charset="0"/>
                <a:cs typeface="Times New Roman" panose="02020603050405020304" pitchFamily="18" charset="0"/>
              </a:rPr>
              <a:t>по оценке качества управления бюджетным процессом (с учетом соблюдения бюджетного законодательства)</a:t>
            </a:r>
            <a:br>
              <a:rPr lang="ru-RU" sz="1600" u="sng" dirty="0" smtClean="0">
                <a:latin typeface="Times New Roman" panose="02020603050405020304" pitchFamily="18" charset="0"/>
                <a:cs typeface="Times New Roman" panose="02020603050405020304" pitchFamily="18" charset="0"/>
              </a:rPr>
            </a:br>
            <a:r>
              <a:rPr lang="ru-RU" sz="1600" u="sng" dirty="0" smtClean="0">
                <a:latin typeface="Times New Roman" panose="02020603050405020304" pitchFamily="18" charset="0"/>
                <a:cs typeface="Times New Roman" panose="02020603050405020304" pitchFamily="18" charset="0"/>
              </a:rPr>
              <a:t>за 2021 год</a:t>
            </a:r>
            <a:endParaRPr lang="ru-RU" sz="1600" u="sng" dirty="0">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half" idx="2"/>
          </p:nvPr>
        </p:nvSpPr>
        <p:spPr/>
        <p:txBody>
          <a:bodyPr/>
          <a:lstStyle/>
          <a:p>
            <a:r>
              <a:rPr lang="ru-RU" dirty="0" smtClean="0"/>
              <a:t> </a:t>
            </a:r>
          </a:p>
          <a:p>
            <a:pPr algn="ctr"/>
            <a:endParaRPr lang="ru-RU" sz="1800" dirty="0" smtClean="0">
              <a:latin typeface="Times New Roman" panose="02020603050405020304" pitchFamily="18" charset="0"/>
              <a:cs typeface="Times New Roman" panose="02020603050405020304" pitchFamily="18" charset="0"/>
            </a:endParaRPr>
          </a:p>
          <a:p>
            <a:pPr algn="ctr"/>
            <a:endParaRPr lang="ru-RU" sz="1800" dirty="0">
              <a:latin typeface="Times New Roman" panose="02020603050405020304" pitchFamily="18" charset="0"/>
              <a:cs typeface="Times New Roman" panose="02020603050405020304" pitchFamily="18" charset="0"/>
            </a:endParaRPr>
          </a:p>
          <a:p>
            <a:pPr algn="ctr"/>
            <a:endParaRPr lang="ru-RU" sz="1800" dirty="0" smtClean="0">
              <a:latin typeface="Times New Roman" panose="02020603050405020304" pitchFamily="18" charset="0"/>
              <a:cs typeface="Times New Roman" panose="02020603050405020304" pitchFamily="18" charset="0"/>
            </a:endParaRPr>
          </a:p>
          <a:p>
            <a:pPr algn="ctr"/>
            <a:r>
              <a:rPr lang="ru-RU" sz="1800" dirty="0" smtClean="0">
                <a:latin typeface="Times New Roman" panose="02020603050405020304" pitchFamily="18" charset="0"/>
                <a:cs typeface="Times New Roman" panose="02020603050405020304" pitchFamily="18" charset="0"/>
              </a:rPr>
              <a:t>Михайловскому району присвоена</a:t>
            </a:r>
          </a:p>
          <a:p>
            <a:pPr algn="ctr"/>
            <a:r>
              <a:rPr lang="ru-RU" sz="1800" dirty="0" smtClean="0">
                <a:latin typeface="Times New Roman" panose="02020603050405020304" pitchFamily="18" charset="0"/>
                <a:cs typeface="Times New Roman" panose="02020603050405020304" pitchFamily="18" charset="0"/>
              </a:rPr>
              <a:t>2 степень</a:t>
            </a:r>
            <a:endParaRPr lang="ru-RU" sz="18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0467372"/>
              </p:ext>
            </p:extLst>
          </p:nvPr>
        </p:nvGraphicFramePr>
        <p:xfrm>
          <a:off x="6986016" y="228592"/>
          <a:ext cx="4398264" cy="6494724"/>
        </p:xfrm>
        <a:graphic>
          <a:graphicData uri="http://schemas.openxmlformats.org/drawingml/2006/table">
            <a:tbl>
              <a:tblPr/>
              <a:tblGrid>
                <a:gridCol w="243183"/>
                <a:gridCol w="2182361"/>
                <a:gridCol w="999986"/>
                <a:gridCol w="972734"/>
              </a:tblGrid>
              <a:tr h="232211">
                <a:tc gridSpan="4">
                  <a:txBody>
                    <a:bodyPr/>
                    <a:lstStyle/>
                    <a:p>
                      <a:pPr algn="ctr" fontAlgn="ctr"/>
                      <a:r>
                        <a:rPr lang="ru-RU" sz="900" b="1" i="0" u="none" strike="noStrike" dirty="0">
                          <a:solidFill>
                            <a:srgbClr val="000000"/>
                          </a:solidFill>
                          <a:effectLst/>
                          <a:latin typeface="Times New Roman" panose="02020603050405020304" pitchFamily="18" charset="0"/>
                        </a:rPr>
                        <a:t>Рейтинг муниципальных образований Приморского края по результатам комплексной оценки качества управления бюджетным процессом за 2021 год</a:t>
                      </a:r>
                    </a:p>
                  </a:txBody>
                  <a:tcPr marL="4878" marR="4878" marT="487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986644">
                <a:tc>
                  <a:txBody>
                    <a:bodyPr/>
                    <a:lstStyle/>
                    <a:p>
                      <a:pPr algn="ctr" fontAlgn="ctr"/>
                      <a:r>
                        <a:rPr lang="ru-RU" sz="900" b="0" i="0" u="none" strike="noStrike">
                          <a:solidFill>
                            <a:srgbClr val="000000"/>
                          </a:solidFill>
                          <a:effectLst/>
                          <a:latin typeface="Times New Roman" panose="02020603050405020304" pitchFamily="18" charset="0"/>
                        </a:rPr>
                        <a:t>№ п/п</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Муниципальное образование</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Комплексная оценка качества управления бюджетным процессом (с учетом соблюдения бюджетного законодательства)</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Степень качества управления бюджетным процессом (с учетом соблюдения бюджетного законодательства)</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431">
                <a:tc>
                  <a:txBody>
                    <a:bodyPr/>
                    <a:lstStyle/>
                    <a:p>
                      <a:pPr algn="ctr" fontAlgn="ctr"/>
                      <a:r>
                        <a:rPr lang="ru-RU" sz="900" b="0" i="0" u="none" strike="noStrike">
                          <a:solidFill>
                            <a:srgbClr val="000000"/>
                          </a:solidFill>
                          <a:effectLst/>
                          <a:latin typeface="Times New Roman" panose="02020603050405020304" pitchFamily="18" charset="0"/>
                        </a:rPr>
                        <a:t>1</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2</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3</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4</a:t>
                      </a:r>
                    </a:p>
                  </a:txBody>
                  <a:tcPr marL="4878" marR="4878" marT="4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Артёмовский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80,165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Тернейский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77,115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Ольгинский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78,845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Дальнереченский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78,335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Лазовский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78,143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6</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Октябрьский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76,275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7</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Дальнегорский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75,734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8</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Анучинский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75,450</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9</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Ханкайский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74,849</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10</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Городской округ Спасск-Дальний</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74,516</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11</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Партизанский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73,875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12</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Хорольский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73,188</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Кировский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72,803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Городской округ ЗАТО г. Фокино</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72,533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Пожарский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71,817</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16</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Красноармейский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71,678</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17</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Пограничный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71,484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18</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Дальнереченский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70,785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19</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Уссурийский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70,664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20</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Лесозаводский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70,128</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21</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solidFill>
                            <a:srgbClr val="000000"/>
                          </a:solidFill>
                          <a:effectLst/>
                          <a:latin typeface="Times New Roman" panose="02020603050405020304" pitchFamily="18" charset="0"/>
                        </a:rPr>
                        <a:t>Михайловский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panose="02020603050405020304" pitchFamily="18" charset="0"/>
                        </a:rPr>
                        <a:t>68,751</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22</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Городской округ Большой Камень</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68,514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Яковлевский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68,408</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Находкинский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67,717</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25</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Кавалеровский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67,633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26</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Чугуевский муниципальный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67,501</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27</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Хасанский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65,672</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28</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Владивостокский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65,106</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29</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Черниговский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63,450</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30</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Надеждинский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61,270</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31</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Партизанский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58,187</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32</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Шкотовский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55,279</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33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Спасский муниципальный район</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52,782</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754">
                <a:tc>
                  <a:txBody>
                    <a:bodyPr/>
                    <a:lstStyle/>
                    <a:p>
                      <a:pPr algn="ctr" fontAlgn="t"/>
                      <a:r>
                        <a:rPr lang="ru-RU" sz="900" b="0" i="0" u="none" strike="noStrike">
                          <a:solidFill>
                            <a:srgbClr val="000000"/>
                          </a:solidFill>
                          <a:effectLst/>
                          <a:latin typeface="Times New Roman" panose="02020603050405020304" pitchFamily="18" charset="0"/>
                        </a:rPr>
                        <a:t>34</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a:solidFill>
                            <a:srgbClr val="000000"/>
                          </a:solidFill>
                          <a:effectLst/>
                          <a:latin typeface="Times New Roman" panose="02020603050405020304" pitchFamily="18" charset="0"/>
                        </a:rPr>
                        <a:t>Арсеньевский городской округ</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panose="02020603050405020304" pitchFamily="18" charset="0"/>
                        </a:rPr>
                        <a:t>40,913</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solidFill>
                            <a:srgbClr val="000000"/>
                          </a:solidFill>
                          <a:effectLst/>
                          <a:latin typeface="Times New Roman" panose="02020603050405020304" pitchFamily="18" charset="0"/>
                        </a:rPr>
                        <a:t>III</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431">
                <a:tc>
                  <a:txBody>
                    <a:bodyPr/>
                    <a:lstStyle/>
                    <a:p>
                      <a:pPr algn="l" fontAlgn="t"/>
                      <a:r>
                        <a:rPr lang="ru-RU" sz="900" b="0" i="0" u="none" strike="noStrike">
                          <a:solidFill>
                            <a:srgbClr val="000000"/>
                          </a:solidFill>
                          <a:effectLst/>
                          <a:latin typeface="Times New Roman" panose="02020603050405020304" pitchFamily="18" charset="0"/>
                        </a:rPr>
                        <a:t> </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1" i="0" u="none" strike="noStrike">
                          <a:solidFill>
                            <a:srgbClr val="000000"/>
                          </a:solidFill>
                          <a:effectLst/>
                          <a:latin typeface="Times New Roman" panose="02020603050405020304" pitchFamily="18" charset="0"/>
                        </a:rPr>
                        <a:t>Приморский край</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panose="02020603050405020304" pitchFamily="18" charset="0"/>
                        </a:rPr>
                        <a:t>69,399</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00" b="0" i="0" u="none" strike="noStrike" dirty="0">
                          <a:solidFill>
                            <a:srgbClr val="000000"/>
                          </a:solidFill>
                          <a:effectLst/>
                          <a:latin typeface="Times New Roman" panose="02020603050405020304" pitchFamily="18" charset="0"/>
                        </a:rPr>
                        <a:t> </a:t>
                      </a:r>
                    </a:p>
                  </a:txBody>
                  <a:tcPr marL="4878" marR="4878" marT="4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6942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0874" y="393405"/>
            <a:ext cx="11504428" cy="5078313"/>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Уважаемые жители </a:t>
            </a:r>
            <a:r>
              <a:rPr lang="ru-RU" b="1" dirty="0" smtClean="0">
                <a:solidFill>
                  <a:srgbClr val="FF0000"/>
                </a:solidFill>
                <a:latin typeface="Times New Roman" panose="02020603050405020304" pitchFamily="18" charset="0"/>
                <a:cs typeface="Times New Roman" panose="02020603050405020304" pitchFamily="18" charset="0"/>
              </a:rPr>
              <a:t>Михайловского муниципального района!</a:t>
            </a:r>
            <a:r>
              <a:rPr lang="ru-RU" b="1" dirty="0">
                <a:solidFill>
                  <a:srgbClr val="FF0000"/>
                </a:solidFill>
                <a:latin typeface="Times New Roman" panose="02020603050405020304" pitchFamily="18" charset="0"/>
                <a:cs typeface="Times New Roman" panose="02020603050405020304" pitchFamily="18" charset="0"/>
              </a:rPr>
              <a:t/>
            </a:r>
            <a:br>
              <a:rPr lang="ru-RU" b="1" dirty="0">
                <a:solidFill>
                  <a:srgbClr val="FF0000"/>
                </a:solidFill>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В соответствии с постановлением администрации Михайловского муниципального района № 1334-па от 09.11.2022 года «О публичных слушаниях по проекту бюджета Михайловского муниципального района на 2023 год и плановый период 2024-2025 годы», Администрация </a:t>
            </a:r>
            <a:r>
              <a:rPr lang="ru-RU" dirty="0">
                <a:latin typeface="Times New Roman" panose="02020603050405020304" pitchFamily="18" charset="0"/>
                <a:cs typeface="Times New Roman" panose="02020603050405020304" pitchFamily="18" charset="0"/>
              </a:rPr>
              <a:t>Михайловского муниципального района сообщает, что 23 ноября 2022 года в 10-00 в актовом зале администрации Михайловского муниципального района по адресу: с</a:t>
            </a:r>
            <a:r>
              <a:rPr lang="ru-RU" dirty="0" smtClean="0">
                <a:latin typeface="Times New Roman" panose="02020603050405020304" pitchFamily="18" charset="0"/>
                <a:cs typeface="Times New Roman" panose="02020603050405020304" pitchFamily="18" charset="0"/>
              </a:rPr>
              <a:t>. Михайловка</a:t>
            </a:r>
            <a:r>
              <a:rPr lang="ru-RU" dirty="0">
                <a:latin typeface="Times New Roman" panose="02020603050405020304" pitchFamily="18" charset="0"/>
                <a:cs typeface="Times New Roman" panose="02020603050405020304" pitchFamily="18" charset="0"/>
              </a:rPr>
              <a:t>, ул. Красноармейская, 16, 1 этаж, будут проходить публичные слушания в форме общественных обсуждений по проекту решения Думы Михайловского муниципального района "Об утверждении бюджета Михайловского муниципального района на 2023 год и плановый период 2024-2025 годы".</a:t>
            </a:r>
          </a:p>
          <a:p>
            <a:pPr algn="ctr"/>
            <a:r>
              <a:rPr lang="ru-RU"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С проектом решения можно ознакомиться на официальном сайте администрации Михайловского муниципального района в разделе "Бюджет для граждан" в подразделе "Проект бюджета" или по ссылке: </a:t>
            </a:r>
            <a:r>
              <a:rPr lang="ru-RU" dirty="0">
                <a:latin typeface="Times New Roman" panose="02020603050405020304" pitchFamily="18" charset="0"/>
                <a:cs typeface="Times New Roman" panose="02020603050405020304" pitchFamily="18" charset="0"/>
                <a:hlinkClick r:id="rId2"/>
              </a:rPr>
              <a:t>https://mikhprim.ru/index.php/budget-new-gragdan/proekt-byudzheta/proekt-byudzheta-na-2023-god-i-planovyj-period-2024-i-2025-godov/18335-proekt-resheniya-dumy-mmr-ob-utverzhdenii-rajonnogo-byudzheta-mikhajlovskogo-munitsipalnogo-rajona-na-2023-god-i-planovyj-period-2024-i-2025-gody</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Предложения и замечания по проекту решения Думы Михайловского муниципального района принимаются до 10-00 часов 21 ноября 2022 года на электронный адрес управления финансов администрации Михайловского муниципального района - </a:t>
            </a:r>
            <a:r>
              <a:rPr lang="ru-RU" dirty="0">
                <a:latin typeface="Times New Roman" panose="02020603050405020304" pitchFamily="18" charset="0"/>
                <a:cs typeface="Times New Roman" panose="02020603050405020304" pitchFamily="18" charset="0"/>
                <a:hlinkClick r:id="rId3"/>
              </a:rPr>
              <a:t>fin460@mikhprim.ru</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3728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7331" y="824837"/>
            <a:ext cx="5544065" cy="4401205"/>
          </a:xfrm>
          <a:prstGeom prst="rect">
            <a:avLst/>
          </a:prstGeom>
          <a:noFill/>
        </p:spPr>
        <p:txBody>
          <a:bodyPr wrap="square" rtlCol="0">
            <a:spAutoFit/>
          </a:bodyPr>
          <a:lstStyle/>
          <a:p>
            <a:pPr algn="ctr"/>
            <a:r>
              <a:rPr lang="ru-RU" sz="2400" b="1" i="1" dirty="0" smtClean="0">
                <a:solidFill>
                  <a:srgbClr val="7030A0"/>
                </a:solidFill>
                <a:latin typeface="Times New Roman" panose="02020603050405020304" pitchFamily="18" charset="0"/>
                <a:cs typeface="Times New Roman" panose="02020603050405020304" pitchFamily="18" charset="0"/>
              </a:rPr>
              <a:t>Управление финансов </a:t>
            </a:r>
          </a:p>
          <a:p>
            <a:pPr algn="ctr"/>
            <a:r>
              <a:rPr lang="ru-RU" sz="2400" b="1" i="1" dirty="0" smtClean="0">
                <a:solidFill>
                  <a:srgbClr val="7030A0"/>
                </a:solidFill>
                <a:latin typeface="Times New Roman" panose="02020603050405020304" pitchFamily="18" charset="0"/>
                <a:cs typeface="Times New Roman" panose="02020603050405020304" pitchFamily="18" charset="0"/>
              </a:rPr>
              <a:t>Администрации Михайловского муниципального района</a:t>
            </a:r>
          </a:p>
          <a:p>
            <a:pPr algn="ctr"/>
            <a:endParaRPr lang="ru-RU" sz="2800" dirty="0">
              <a:solidFill>
                <a:srgbClr val="7030A0"/>
              </a:solidFill>
              <a:latin typeface="Times New Roman" panose="02020603050405020304" pitchFamily="18" charset="0"/>
              <a:cs typeface="Times New Roman" panose="02020603050405020304" pitchFamily="18" charset="0"/>
            </a:endParaRPr>
          </a:p>
          <a:p>
            <a:pPr algn="ctr"/>
            <a:endParaRPr lang="ru-RU" dirty="0" smtClean="0">
              <a:solidFill>
                <a:srgbClr val="7030A0"/>
              </a:solidFill>
              <a:latin typeface="Times New Roman" panose="02020603050405020304" pitchFamily="18" charset="0"/>
              <a:cs typeface="Times New Roman" panose="02020603050405020304" pitchFamily="18" charset="0"/>
            </a:endParaRPr>
          </a:p>
          <a:p>
            <a:pPr algn="ctr"/>
            <a:r>
              <a:rPr lang="ru-RU" i="1" u="sng" dirty="0" smtClean="0">
                <a:solidFill>
                  <a:srgbClr val="7030A0"/>
                </a:solidFill>
                <a:latin typeface="Times New Roman" panose="02020603050405020304" pitchFamily="18" charset="0"/>
                <a:cs typeface="Times New Roman" panose="02020603050405020304" pitchFamily="18" charset="0"/>
              </a:rPr>
              <a:t>Адрес</a:t>
            </a:r>
            <a:r>
              <a:rPr lang="ru-RU" u="sng" dirty="0" smtClean="0">
                <a:solidFill>
                  <a:srgbClr val="7030A0"/>
                </a:solidFill>
                <a:latin typeface="Times New Roman" panose="02020603050405020304" pitchFamily="18" charset="0"/>
                <a:cs typeface="Times New Roman" panose="02020603050405020304" pitchFamily="18" charset="0"/>
              </a:rPr>
              <a:t>: </a:t>
            </a:r>
          </a:p>
          <a:p>
            <a:pPr algn="ctr"/>
            <a:endParaRPr lang="ru-RU" u="sng" dirty="0" smtClean="0">
              <a:solidFill>
                <a:srgbClr val="7030A0"/>
              </a:solidFill>
              <a:latin typeface="Times New Roman" panose="02020603050405020304" pitchFamily="18" charset="0"/>
              <a:cs typeface="Times New Roman" panose="02020603050405020304" pitchFamily="18" charset="0"/>
            </a:endParaRPr>
          </a:p>
          <a:p>
            <a:pPr algn="ctr"/>
            <a:r>
              <a:rPr lang="ru-RU" i="1" dirty="0" smtClean="0">
                <a:solidFill>
                  <a:srgbClr val="7030A0"/>
                </a:solidFill>
                <a:latin typeface="Times New Roman" panose="02020603050405020304" pitchFamily="18" charset="0"/>
                <a:cs typeface="Times New Roman" panose="02020603050405020304" pitchFamily="18" charset="0"/>
              </a:rPr>
              <a:t>692561, Приморский край,</a:t>
            </a:r>
          </a:p>
          <a:p>
            <a:pPr algn="ctr"/>
            <a:r>
              <a:rPr lang="ru-RU" i="1" dirty="0" smtClean="0">
                <a:solidFill>
                  <a:srgbClr val="7030A0"/>
                </a:solidFill>
                <a:latin typeface="Times New Roman" panose="02020603050405020304" pitchFamily="18" charset="0"/>
                <a:cs typeface="Times New Roman" panose="02020603050405020304" pitchFamily="18" charset="0"/>
              </a:rPr>
              <a:t>Михайловский район, с.</a:t>
            </a:r>
            <a:r>
              <a:rPr lang="en-US" i="1" dirty="0" smtClean="0">
                <a:solidFill>
                  <a:srgbClr val="7030A0"/>
                </a:solidFill>
                <a:latin typeface="Times New Roman" panose="02020603050405020304" pitchFamily="18" charset="0"/>
                <a:cs typeface="Times New Roman" panose="02020603050405020304" pitchFamily="18" charset="0"/>
              </a:rPr>
              <a:t> </a:t>
            </a:r>
            <a:r>
              <a:rPr lang="ru-RU" i="1" dirty="0" smtClean="0">
                <a:solidFill>
                  <a:srgbClr val="7030A0"/>
                </a:solidFill>
                <a:latin typeface="Times New Roman" panose="02020603050405020304" pitchFamily="18" charset="0"/>
                <a:cs typeface="Times New Roman" panose="02020603050405020304" pitchFamily="18" charset="0"/>
              </a:rPr>
              <a:t>Михайловка, </a:t>
            </a:r>
          </a:p>
          <a:p>
            <a:pPr algn="ctr"/>
            <a:r>
              <a:rPr lang="ru-RU" i="1" dirty="0" err="1" smtClean="0">
                <a:solidFill>
                  <a:srgbClr val="7030A0"/>
                </a:solidFill>
                <a:latin typeface="Times New Roman" panose="02020603050405020304" pitchFamily="18" charset="0"/>
                <a:cs typeface="Times New Roman" panose="02020603050405020304" pitchFamily="18" charset="0"/>
              </a:rPr>
              <a:t>ул.Красноармейская</a:t>
            </a:r>
            <a:r>
              <a:rPr lang="ru-RU" i="1" dirty="0" smtClean="0">
                <a:solidFill>
                  <a:srgbClr val="7030A0"/>
                </a:solidFill>
                <a:latin typeface="Times New Roman" panose="02020603050405020304" pitchFamily="18" charset="0"/>
                <a:cs typeface="Times New Roman" panose="02020603050405020304" pitchFamily="18" charset="0"/>
              </a:rPr>
              <a:t>, 16</a:t>
            </a:r>
            <a:endParaRPr lang="en-US" i="1" dirty="0" smtClean="0">
              <a:solidFill>
                <a:srgbClr val="7030A0"/>
              </a:solidFill>
              <a:latin typeface="Times New Roman" panose="02020603050405020304" pitchFamily="18" charset="0"/>
              <a:cs typeface="Times New Roman" panose="02020603050405020304" pitchFamily="18" charset="0"/>
            </a:endParaRPr>
          </a:p>
          <a:p>
            <a:pPr algn="ctr"/>
            <a:endParaRPr lang="ru-RU" i="1" dirty="0" smtClean="0">
              <a:solidFill>
                <a:srgbClr val="7030A0"/>
              </a:solidFill>
              <a:latin typeface="Times New Roman" panose="02020603050405020304" pitchFamily="18" charset="0"/>
              <a:cs typeface="Times New Roman" panose="02020603050405020304" pitchFamily="18" charset="0"/>
            </a:endParaRPr>
          </a:p>
          <a:p>
            <a:pPr algn="ctr"/>
            <a:r>
              <a:rPr lang="ru-RU" i="1" dirty="0" smtClean="0">
                <a:solidFill>
                  <a:srgbClr val="7030A0"/>
                </a:solidFill>
                <a:latin typeface="Times New Roman" panose="02020603050405020304" pitchFamily="18" charset="0"/>
                <a:cs typeface="Times New Roman" panose="02020603050405020304" pitchFamily="18" charset="0"/>
              </a:rPr>
              <a:t>Е-</a:t>
            </a:r>
            <a:r>
              <a:rPr lang="en-US" i="1" dirty="0" smtClean="0">
                <a:solidFill>
                  <a:srgbClr val="7030A0"/>
                </a:solidFill>
                <a:latin typeface="Times New Roman" panose="02020603050405020304" pitchFamily="18" charset="0"/>
                <a:cs typeface="Times New Roman" panose="02020603050405020304" pitchFamily="18" charset="0"/>
              </a:rPr>
              <a:t>mail: </a:t>
            </a:r>
            <a:r>
              <a:rPr lang="ru-RU" dirty="0">
                <a:latin typeface="Times New Roman" panose="02020603050405020304" pitchFamily="18" charset="0"/>
                <a:cs typeface="Times New Roman" panose="02020603050405020304" pitchFamily="18" charset="0"/>
                <a:hlinkClick r:id="rId2"/>
              </a:rPr>
              <a:t>fin460@mikhprim.ru</a:t>
            </a:r>
            <a:endParaRPr lang="en-US" i="1" dirty="0">
              <a:solidFill>
                <a:srgbClr val="7030A0"/>
              </a:solidFill>
              <a:latin typeface="Times New Roman" panose="02020603050405020304" pitchFamily="18" charset="0"/>
              <a:cs typeface="Times New Roman" panose="02020603050405020304" pitchFamily="18" charset="0"/>
            </a:endParaRPr>
          </a:p>
          <a:p>
            <a:pPr algn="ctr"/>
            <a:endParaRPr lang="ru-RU" dirty="0" smtClean="0">
              <a:solidFill>
                <a:srgbClr val="7030A0"/>
              </a:solidFill>
              <a:latin typeface="Times New Roman" panose="02020603050405020304" pitchFamily="18" charset="0"/>
              <a:cs typeface="Times New Roman" panose="02020603050405020304" pitchFamily="18" charset="0"/>
            </a:endParaRPr>
          </a:p>
          <a:p>
            <a:pPr algn="ctr"/>
            <a:r>
              <a:rPr lang="ru-RU" b="1" i="1" dirty="0" smtClean="0">
                <a:solidFill>
                  <a:srgbClr val="7030A0"/>
                </a:solidFill>
                <a:latin typeface="Times New Roman" panose="02020603050405020304" pitchFamily="18" charset="0"/>
                <a:cs typeface="Times New Roman" panose="02020603050405020304" pitchFamily="18" charset="0"/>
              </a:rPr>
              <a:t>Тел.: 8(42346)25672</a:t>
            </a:r>
            <a:endParaRPr lang="ru-RU"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693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551" y="98853"/>
            <a:ext cx="11195222" cy="369332"/>
          </a:xfrm>
          <a:prstGeom prst="rect">
            <a:avLst/>
          </a:prstGeom>
          <a:noFill/>
        </p:spPr>
        <p:txBody>
          <a:bodyPr wrap="square" rtlCol="0">
            <a:spAutoFit/>
          </a:bodyPr>
          <a:lstStyle/>
          <a:p>
            <a:r>
              <a:rPr lang="ru-RU" dirty="0" smtClean="0">
                <a:solidFill>
                  <a:srgbClr val="FF0000"/>
                </a:solidFill>
                <a:latin typeface="Times New Roman" panose="02020603050405020304" pitchFamily="18" charset="0"/>
                <a:cs typeface="Times New Roman" panose="02020603050405020304" pitchFamily="18" charset="0"/>
              </a:rPr>
              <a:t>Полномочия муниципального района</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6423" y="468185"/>
            <a:ext cx="11721738" cy="6355586"/>
          </a:xfrm>
          <a:prstGeom prst="rect">
            <a:avLst/>
          </a:prstGeom>
          <a:noFill/>
        </p:spPr>
        <p:txBody>
          <a:bodyPr wrap="square" rtlCol="0">
            <a:spAutoFit/>
          </a:bodyPr>
          <a:lstStyle/>
          <a:p>
            <a:r>
              <a:rPr lang="ru-RU" sz="1100" b="1" dirty="0"/>
              <a:t>Статья 15. Вопросы местного значения муниципального района</a:t>
            </a:r>
            <a:endParaRPr lang="ru-RU" sz="1100" dirty="0"/>
          </a:p>
          <a:p>
            <a:r>
              <a:rPr lang="ru-RU" sz="1100" dirty="0"/>
              <a:t>1. К вопросам местного значения муниципального района относятся:</a:t>
            </a:r>
          </a:p>
          <a:p>
            <a:r>
              <a:rPr lang="ru-RU" sz="11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r>
              <a:rPr lang="ru-RU" sz="1100" dirty="0"/>
              <a:t>2) установление, изменение и отмена местных налогов и сборов муниципального района;</a:t>
            </a:r>
          </a:p>
          <a:p>
            <a:r>
              <a:rPr lang="ru-RU" sz="1100" dirty="0"/>
              <a:t>3) владение, пользование и распоряжение имуществом, находящимся в муниципальной собственности муниципального района;</a:t>
            </a:r>
          </a:p>
          <a:p>
            <a:r>
              <a:rPr lang="ru-RU" sz="1100" dirty="0"/>
              <a:t>4) организация в границах муниципального района электро- и газоснабжения поселений в пределах полномочий, установленных </a:t>
            </a:r>
            <a:r>
              <a:rPr lang="ru-RU" sz="1100" u="sng" dirty="0">
                <a:hlinkClick r:id="rId2"/>
              </a:rPr>
              <a:t>законодательством</a:t>
            </a:r>
            <a:r>
              <a:rPr lang="ru-RU" sz="1100" dirty="0"/>
              <a:t> Российской Федерации;</a:t>
            </a:r>
          </a:p>
          <a:p>
            <a:r>
              <a:rPr lang="ru-RU" sz="11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на автомобильном транспорте, городском наземном электрическом транспорте и в дорожном хозяйстве вне границ населенных пунктов в границах муниципального района, организация дорожного движения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1100" u="sng" dirty="0">
                <a:hlinkClick r:id="rId3"/>
              </a:rPr>
              <a:t>законодательством</a:t>
            </a:r>
            <a:r>
              <a:rPr lang="ru-RU" sz="1100" dirty="0"/>
              <a:t> Российской Федерации;</a:t>
            </a:r>
          </a:p>
          <a:p>
            <a:r>
              <a:rPr lang="ru-RU" sz="11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r>
              <a:rPr lang="ru-RU" sz="11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r>
              <a:rPr lang="ru-RU" sz="11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коренных малочисленных народов и других национальных меньшинств, обеспечение социальной и культурной адаптации мигрантов, профилактику межнациональных (межэтнических) конфликтов;</a:t>
            </a:r>
          </a:p>
          <a:p>
            <a:r>
              <a:rPr lang="ru-RU" sz="1100" dirty="0"/>
              <a:t>7) участие в предупреждении и ликвидации последствий чрезвычайных ситуаций на территории муниципального района;</a:t>
            </a:r>
          </a:p>
          <a:p>
            <a:r>
              <a:rPr lang="ru-RU" sz="1100" dirty="0"/>
              <a:t>7.1) обеспечение первичных мер пожарной безопасности в границах муниципальных районов за границами городских и сельских населенных пунктов;</a:t>
            </a:r>
          </a:p>
          <a:p>
            <a:r>
              <a:rPr lang="ru-RU" sz="1100" dirty="0"/>
              <a:t>8) организация охраны общественного порядка на территории муниципального района муниципальной милицией;</a:t>
            </a:r>
          </a:p>
          <a:p>
            <a:r>
              <a:rPr lang="ru-RU" sz="11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r>
              <a:rPr lang="ru-RU" sz="11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r>
              <a:rPr lang="ru-RU" sz="1100" dirty="0"/>
              <a:t>9) организация мероприятий </a:t>
            </a:r>
            <a:r>
              <a:rPr lang="ru-RU" sz="1100" dirty="0" err="1"/>
              <a:t>межпоселенческого</a:t>
            </a:r>
            <a:r>
              <a:rPr lang="ru-RU" sz="1100" dirty="0"/>
              <a:t> характера по охране окружающей среды;</a:t>
            </a:r>
          </a:p>
          <a:p>
            <a:r>
              <a:rPr lang="ru-RU" sz="1100" dirty="0"/>
              <a:t>10) утратил силу. - Федеральный </a:t>
            </a:r>
            <a:r>
              <a:rPr lang="ru-RU" sz="1100" u="sng" dirty="0">
                <a:hlinkClick r:id="rId4"/>
              </a:rPr>
              <a:t>закон</a:t>
            </a:r>
            <a:r>
              <a:rPr lang="ru-RU" sz="1100" dirty="0"/>
              <a:t> от 31.12.2005 N 199-ФЗ;</a:t>
            </a:r>
          </a:p>
          <a:p>
            <a:r>
              <a:rPr lang="ru-RU" sz="11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осуществление в пределах своих полномочий мероприятий по обеспечению организации отдыха детей в каникулярное время, включая мероприятия по обеспечению безопасности их жизни и здоровья;</a:t>
            </a:r>
          </a:p>
          <a:p>
            <a:r>
              <a:rPr lang="ru-RU" sz="11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1100" u="sng" dirty="0">
                <a:hlinkClick r:id="rId5"/>
              </a:rPr>
              <a:t>перечень</a:t>
            </a:r>
            <a:r>
              <a:rPr lang="ru-RU" sz="1100" dirty="0"/>
              <a:t> территорий, население которых обеспечивается медицинской помощью в медицинских организациях, подведомственных федеральному </a:t>
            </a:r>
            <a:r>
              <a:rPr lang="ru-RU" sz="1100" u="sng" dirty="0">
                <a:hlinkClick r:id="rId6"/>
              </a:rPr>
              <a:t>органу</a:t>
            </a:r>
            <a:r>
              <a:rPr lang="ru-RU" sz="11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r>
              <a:rPr lang="ru-RU" sz="1100" dirty="0" smtClean="0"/>
              <a:t>;</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06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755" y="0"/>
            <a:ext cx="11669486" cy="6524863"/>
          </a:xfrm>
          <a:prstGeom prst="rect">
            <a:avLst/>
          </a:prstGeom>
          <a:noFill/>
        </p:spPr>
        <p:txBody>
          <a:bodyPr wrap="square" rtlCol="0">
            <a:spAutoFit/>
          </a:bodyPr>
          <a:lstStyle/>
          <a:p>
            <a:r>
              <a:rPr lang="ru-RU" sz="1100" dirty="0"/>
              <a:t>13) утратил силу с 1 января 2008 года. - Федеральный </a:t>
            </a:r>
            <a:r>
              <a:rPr lang="ru-RU" sz="1100" u="sng" dirty="0">
                <a:hlinkClick r:id="rId2"/>
              </a:rPr>
              <a:t>закон</a:t>
            </a:r>
            <a:r>
              <a:rPr lang="ru-RU" sz="1100" dirty="0"/>
              <a:t> от 29.12.2006 N 258-ФЗ;</a:t>
            </a:r>
          </a:p>
          <a:p>
            <a:r>
              <a:rPr lang="ru-RU" sz="1100" dirty="0"/>
              <a:t>14) участие в организации деятельности по накоплению (в том числе раздельному накоплению), сбору, транспортированию, обработке, утилизации, обезвреживанию, захоронению твердых коммунальных отходов на территориях соответствующих муниципальных районов;</a:t>
            </a:r>
          </a:p>
          <a:p>
            <a:r>
              <a:rPr lang="ru-RU" sz="11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земельных участков в границах муниципального района для муниципальных нужд, направление уведомления о соответствии указанных в </a:t>
            </a:r>
            <a:r>
              <a:rPr lang="ru-RU" sz="1100" u="sng" dirty="0">
                <a:hlinkClick r:id="rId3"/>
              </a:rPr>
              <a:t>уведомлении</a:t>
            </a:r>
            <a:r>
              <a:rPr lang="ru-RU" sz="1100" dirty="0"/>
              <a:t>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уведомления о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(или) недопустимости размещения объекта индивидуального жилищного строительства или садового дома на земельном участке, уведомления о соответствии или несоответствии построенных или реконструированных объекта индивидуального жилищного строительства или садового дома требованиям законодательства о градостроительной деятельности при строительстве или реконструкции объектов индивидуального жилищного строительства или садовых домов на земельных участках, расположенных на соответствующих межселенных территориях, принятие в соответствии с гражданским </a:t>
            </a:r>
            <a:r>
              <a:rPr lang="ru-RU" sz="1100" u="sng" dirty="0">
                <a:hlinkClick r:id="rId4"/>
              </a:rPr>
              <a:t>законодательством</a:t>
            </a:r>
            <a:r>
              <a:rPr lang="ru-RU" sz="1100" dirty="0"/>
              <a:t> Российской Федерации решения о сносе самовольной постройки, расположенной на межселенной территории, решения о сносе самовольной постройки, расположенной на межселенной территории, или ее приведении в соответствие с установленными требованиями, решения об изъятии земельного участка, не используемого по целевому назначению или используемого с нарушением законодательства Российской Федерации и расположенного на межселенной территории, осуществление сноса самовольной постройки, расположенной на межселенной территории, или ее приведения в соответствие с установленными требованиями в случаях, предусмотренных Градостроительным </a:t>
            </a:r>
            <a:r>
              <a:rPr lang="ru-RU" sz="1100" u="sng" dirty="0">
                <a:hlinkClick r:id="rId5"/>
              </a:rPr>
              <a:t>кодексом</a:t>
            </a:r>
            <a:r>
              <a:rPr lang="ru-RU" sz="1100" dirty="0"/>
              <a:t> Российской Федерации, выдача градостроительного плана земельного участка, расположенного на межселенной территории;</a:t>
            </a:r>
          </a:p>
          <a:p>
            <a:r>
              <a:rPr lang="ru-RU" sz="11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1100" u="sng" dirty="0">
                <a:hlinkClick r:id="rId2"/>
              </a:rPr>
              <a:t>законом</a:t>
            </a:r>
            <a:r>
              <a:rPr lang="ru-RU" sz="1100" dirty="0"/>
              <a:t> от 13 марта 2006 года N 38-ФЗ "О рекламе" (далее - Федеральный закон "О рекламе");</a:t>
            </a:r>
          </a:p>
          <a:p>
            <a:r>
              <a:rPr lang="ru-RU" sz="1100" dirty="0"/>
              <a:t>16) формирование и содержание муниципального архива, включая хранение архивных фондов поселений;</a:t>
            </a:r>
          </a:p>
          <a:p>
            <a:r>
              <a:rPr lang="ru-RU" sz="1100" dirty="0"/>
              <a:t>17) содержание на территории муниципального района </a:t>
            </a:r>
            <a:r>
              <a:rPr lang="ru-RU" sz="1100" dirty="0" err="1"/>
              <a:t>межпоселенческих</a:t>
            </a:r>
            <a:r>
              <a:rPr lang="ru-RU" sz="1100" dirty="0"/>
              <a:t> мест захоронения, организация ритуальных услуг;</a:t>
            </a:r>
          </a:p>
          <a:p>
            <a:r>
              <a:rPr lang="ru-RU" sz="1100" dirty="0"/>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r>
              <a:rPr lang="ru-RU" sz="1100" dirty="0"/>
              <a:t>19) организация библиотечного обслуживания населения </a:t>
            </a:r>
            <a:r>
              <a:rPr lang="ru-RU" sz="1100" dirty="0" err="1"/>
              <a:t>межпоселенческими</a:t>
            </a:r>
            <a:r>
              <a:rPr lang="ru-RU" sz="1100" dirty="0"/>
              <a:t> библиотеками, комплектование и обеспечение сохранности их библиотечных фондов;</a:t>
            </a:r>
          </a:p>
          <a:p>
            <a:r>
              <a:rPr lang="ru-RU" sz="1100" dirty="0"/>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r>
              <a:rPr lang="ru-RU" sz="1100" dirty="0"/>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r>
              <a:rPr lang="ru-RU" sz="1100" dirty="0"/>
              <a:t>19.3) сохранение, использование и популяризация объектов культурного наследия (памятников истории и культуры), находящихся в собственности муниципального района, охрана объектов культурного наследия (памятников истории и культуры) местного (муниципального) значения, расположенных на территории муниципального района;</a:t>
            </a:r>
          </a:p>
          <a:p>
            <a:r>
              <a:rPr lang="ru-RU" sz="1100" dirty="0"/>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r>
              <a:rPr lang="ru-RU" sz="1100" dirty="0"/>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r>
              <a:rPr lang="ru-RU" sz="1100" dirty="0"/>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охраны и использования особо охраняемых природных территорий местного значения;</a:t>
            </a:r>
          </a:p>
          <a:p>
            <a:r>
              <a:rPr lang="ru-RU" sz="1100" dirty="0"/>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r>
              <a:rPr lang="ru-RU" sz="1100" dirty="0"/>
              <a:t>24) осуществление мероприятий по обеспечению безопасности людей на водных объектах, охране их жизни и здоровья;</a:t>
            </a:r>
          </a:p>
          <a:p>
            <a:r>
              <a:rPr lang="ru-RU" sz="1100" dirty="0"/>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 (</a:t>
            </a:r>
            <a:r>
              <a:rPr lang="ru-RU" sz="1100" dirty="0" err="1"/>
              <a:t>волонтерству</a:t>
            </a:r>
            <a:r>
              <a:rPr lang="ru-RU" sz="1100" dirty="0"/>
              <a:t>);</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72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047" y="95794"/>
            <a:ext cx="10940084" cy="6186309"/>
          </a:xfrm>
          <a:prstGeom prst="rect">
            <a:avLst/>
          </a:prstGeom>
          <a:noFill/>
        </p:spPr>
        <p:txBody>
          <a:bodyPr wrap="square" rtlCol="0">
            <a:spAutoFit/>
          </a:bodyPr>
          <a:lstStyle/>
          <a:p>
            <a:r>
              <a:rPr lang="ru-RU" sz="1100" dirty="0"/>
              <a:t>26) </a:t>
            </a:r>
            <a:r>
              <a:rPr lang="ru-RU" sz="1100" u="sng" dirty="0">
                <a:hlinkClick r:id="rId2"/>
              </a:rPr>
              <a:t>обеспечение условий</a:t>
            </a:r>
            <a:r>
              <a:rPr lang="ru-RU" sz="1100" dirty="0"/>
              <a:t> для развития на территории муниципального района физической культуры, школьного спорта и массового спорта, организация проведения официальных физкультурно-оздоровительных и спортивных мероприятий муниципального района;</a:t>
            </a:r>
          </a:p>
          <a:p>
            <a:r>
              <a:rPr lang="ru-RU" sz="1100" dirty="0"/>
              <a:t>27) организация и осуществление мероприятий </a:t>
            </a:r>
            <a:r>
              <a:rPr lang="ru-RU" sz="1100" dirty="0" err="1"/>
              <a:t>межпоселенческого</a:t>
            </a:r>
            <a:r>
              <a:rPr lang="ru-RU" sz="1100" dirty="0"/>
              <a:t> характера по работе с детьми и молодежью;</a:t>
            </a:r>
          </a:p>
          <a:p>
            <a:r>
              <a:rPr lang="ru-RU" sz="1100" dirty="0"/>
              <a:t>28) осуществление в пределах, установленных водным </a:t>
            </a:r>
            <a:r>
              <a:rPr lang="ru-RU" sz="1100" u="sng" dirty="0">
                <a:hlinkClick r:id="rId3"/>
              </a:rPr>
              <a:t>законодательством</a:t>
            </a:r>
            <a:r>
              <a:rPr lang="ru-RU" sz="1100" dirty="0"/>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r>
              <a:rPr lang="ru-RU" sz="1100" dirty="0"/>
              <a:t>29) осуществление муниципального лесного контроля;</a:t>
            </a:r>
          </a:p>
          <a:p>
            <a:r>
              <a:rPr lang="ru-RU" sz="1100" dirty="0"/>
              <a:t>30) утратил силу. - Федеральный </a:t>
            </a:r>
            <a:r>
              <a:rPr lang="ru-RU" sz="1100" u="sng" dirty="0">
                <a:hlinkClick r:id="rId4"/>
              </a:rPr>
              <a:t>закон</a:t>
            </a:r>
            <a:r>
              <a:rPr lang="ru-RU" sz="1100" dirty="0"/>
              <a:t> от 28.12.2013 N 416-ФЗ;</a:t>
            </a:r>
          </a:p>
          <a:p>
            <a:r>
              <a:rPr lang="ru-RU" sz="1100" dirty="0"/>
              <a:t>31) утратил силу. - Федеральный </a:t>
            </a:r>
            <a:r>
              <a:rPr lang="ru-RU" sz="1100" u="sng" dirty="0">
                <a:hlinkClick r:id="rId5"/>
              </a:rPr>
              <a:t>закон</a:t>
            </a:r>
            <a:r>
              <a:rPr lang="ru-RU" sz="1100" dirty="0"/>
              <a:t> от 14.10.2014 N 307-ФЗ;</a:t>
            </a:r>
          </a:p>
          <a:p>
            <a:r>
              <a:rPr lang="ru-RU" sz="1100" dirty="0"/>
              <a:t>32) обеспечение выполнения работ, необходимых для создания искусственных земельных участков для нужд муниципального района в соответствии с федеральным </a:t>
            </a:r>
            <a:r>
              <a:rPr lang="ru-RU" sz="1100" u="sng" dirty="0">
                <a:hlinkClick r:id="rId6"/>
              </a:rPr>
              <a:t>законом</a:t>
            </a:r>
            <a:r>
              <a:rPr lang="ru-RU" sz="1100" dirty="0"/>
              <a:t>;</a:t>
            </a:r>
          </a:p>
          <a:p>
            <a:r>
              <a:rPr lang="ru-RU" sz="1100" dirty="0"/>
              <a:t>33) осуществление мер по противодействию коррупции в границах муниципального района;</a:t>
            </a:r>
          </a:p>
          <a:p>
            <a:r>
              <a:rPr lang="ru-RU" sz="1100" dirty="0"/>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r>
              <a:rPr lang="ru-RU" sz="1100" dirty="0"/>
              <a:t>35) осуществление муниципального земельного контроля на межселенной территории муниципального района;</a:t>
            </a:r>
          </a:p>
          <a:p>
            <a:r>
              <a:rPr lang="ru-RU" sz="1100" dirty="0"/>
              <a:t>36) организация в соответствии с федеральным </a:t>
            </a:r>
            <a:r>
              <a:rPr lang="ru-RU" sz="1100" u="sng" dirty="0">
                <a:hlinkClick r:id="rId7"/>
              </a:rPr>
              <a:t>законом</a:t>
            </a:r>
            <a:r>
              <a:rPr lang="ru-RU" sz="1100" dirty="0"/>
              <a:t> выполнения комплексных кадастровых работ и утверждение карты-плана территории.</a:t>
            </a:r>
          </a:p>
          <a:p>
            <a:r>
              <a:rPr lang="ru-RU" sz="1100" dirty="0"/>
              <a:t>1.1. Утратил силу с 1 января 2007 года. - Федеральный </a:t>
            </a:r>
            <a:r>
              <a:rPr lang="ru-RU" sz="1100" u="sng" dirty="0">
                <a:hlinkClick r:id="rId8"/>
              </a:rPr>
              <a:t>закон</a:t>
            </a:r>
            <a:r>
              <a:rPr lang="ru-RU" sz="1100" dirty="0"/>
              <a:t> от 29.12.2006 N 258-ФЗ.</a:t>
            </a:r>
          </a:p>
          <a:p>
            <a:r>
              <a:rPr lang="ru-RU" sz="1100" dirty="0"/>
              <a:t>2. Органы местного самоуправления муниципального района обладают всеми правами и полномочиями органов местного самоуправления поселения на межселенных территориях, в том числе полномочиями органов местного самоуправления поселения по установлению, изменению и отмене местных налогов и сборов в соответствии с </a:t>
            </a:r>
            <a:r>
              <a:rPr lang="ru-RU" sz="1100" u="sng" dirty="0">
                <a:hlinkClick r:id="rId9"/>
              </a:rPr>
              <a:t>законодательством</a:t>
            </a:r>
            <a:r>
              <a:rPr lang="ru-RU" sz="1100" dirty="0"/>
              <a:t> Российской Федерации о налогах и сборах.</a:t>
            </a:r>
          </a:p>
          <a:p>
            <a:r>
              <a:rPr lang="ru-RU" sz="1100" dirty="0"/>
              <a:t>3. Утратил силу с 1 января 2007 года. - Федеральный </a:t>
            </a:r>
            <a:r>
              <a:rPr lang="ru-RU" sz="1100" u="sng" dirty="0">
                <a:hlinkClick r:id="rId8"/>
              </a:rPr>
              <a:t>закон</a:t>
            </a:r>
            <a:r>
              <a:rPr lang="ru-RU" sz="1100" dirty="0"/>
              <a:t> от 29.12.2006 N 258-ФЗ.</a:t>
            </a:r>
          </a:p>
          <a:p>
            <a:r>
              <a:rPr lang="ru-RU" sz="1100" dirty="0"/>
              <a:t>4. Органы местного самоуправления отдельных поселений, входящих в состав муниципального района, вправе заключать соглашения с органами местного самоуправления муниципального района о передаче им осуществления части своих полномочий по решению вопросов местного значения за счет межбюджетных трансфертов, предоставляемых из бюджетов этих поселений в бюджет муниципального района в соответствии с Бюджетным </a:t>
            </a:r>
            <a:r>
              <a:rPr lang="ru-RU" sz="1100" u="sng" dirty="0">
                <a:hlinkClick r:id="rId10"/>
              </a:rPr>
              <a:t>кодексом</a:t>
            </a:r>
            <a:r>
              <a:rPr lang="ru-RU" sz="1100" dirty="0"/>
              <a:t> Российской Федерации.</a:t>
            </a:r>
          </a:p>
          <a:p>
            <a:r>
              <a:rPr lang="ru-RU" sz="1100" dirty="0"/>
              <a:t>Органы местного самоуправления муниципального района вправе заключать соглашения с органами местного самоуправления отдельных поселений, входящих в состав муниципального района, о передаче им осуществления части своих полномочий по решению вопросов местного значения за счет межбюджетных трансфертов, предоставляемых из бюджета муниципального района в бюджеты соответствующих поселений в соответствии с Бюджетным </a:t>
            </a:r>
            <a:r>
              <a:rPr lang="ru-RU" sz="1100" u="sng" dirty="0">
                <a:hlinkClick r:id="rId10"/>
              </a:rPr>
              <a:t>кодексом</a:t>
            </a:r>
            <a:r>
              <a:rPr lang="ru-RU" sz="1100" dirty="0"/>
              <a:t> Российской Федерации.</a:t>
            </a:r>
          </a:p>
          <a:p>
            <a:r>
              <a:rPr lang="ru-RU" sz="1100" dirty="0"/>
              <a:t>Указанные соглашения должны заключаться на определенный срок, содержать положения, устанавливающие основания и порядок прекращения их действия, в том числе досрочного, порядок определения ежегодного объема указанных в настоящей части межбюджетных трансфертов, необходимых для осуществления передаваемых полномочий, а также предусматривать финансовые санкции за неисполнение соглашений. Порядок заключения соглашений определяется уставом муниципального образования и (или) нормативными правовыми актами представительного органа муниципального образования.</a:t>
            </a:r>
          </a:p>
          <a:p>
            <a:r>
              <a:rPr lang="ru-RU" sz="1100" dirty="0"/>
              <a:t>Для осуществления переданных в соответствии с указанными соглашениями полномочий органы местного самоуправления имеют право дополнительно использовать собственные материальные ресурсы и финансовые средства в случаях и порядке, предусмотренных решением представительного органа муниципального образования.</a:t>
            </a:r>
          </a:p>
          <a:p>
            <a:r>
              <a:rPr lang="ru-RU" sz="1100" dirty="0"/>
              <a:t>5. Местная администрация муниципального района осуществляет полномочия местной администрации поселения, являющегося административным центром муниципального района, в случаях, предусмотренных </a:t>
            </a:r>
            <a:r>
              <a:rPr lang="ru-RU" sz="1100" u="sng" dirty="0">
                <a:hlinkClick r:id="rId11"/>
              </a:rPr>
              <a:t>абзацем третьим части 2 статьи 34</a:t>
            </a:r>
            <a:r>
              <a:rPr lang="ru-RU" sz="1100" dirty="0"/>
              <a:t> настоящего Федерального закона, за счет собственных доходов и источников финансирования дефицита бюджета муниципального района.</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458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0296" y="116958"/>
            <a:ext cx="11439769" cy="6617196"/>
          </a:xfrm>
          <a:prstGeom prst="rect">
            <a:avLst/>
          </a:prstGeom>
        </p:spPr>
        <p:txBody>
          <a:bodyPr wrap="square">
            <a:spAutoFit/>
          </a:bodyPr>
          <a:lstStyle/>
          <a:p>
            <a:r>
              <a:rPr lang="ru-RU" sz="1100" b="1" dirty="0"/>
              <a:t>Статья 15.1. Права органов местного самоуправления муниципального района на решение вопросов, не отнесенных к вопросам местного значения муниципальных районов</a:t>
            </a:r>
            <a:endParaRPr lang="ru-RU" sz="1100" dirty="0"/>
          </a:p>
          <a:p>
            <a:r>
              <a:rPr lang="ru-RU" sz="1100" dirty="0"/>
              <a:t>1. Органы местного самоуправления муниципального района имеют право на:</a:t>
            </a:r>
          </a:p>
          <a:p>
            <a:r>
              <a:rPr lang="ru-RU" sz="1100" dirty="0"/>
              <a:t>1) создание музеев муниципального района;</a:t>
            </a:r>
          </a:p>
          <a:p>
            <a:r>
              <a:rPr lang="ru-RU" sz="1100" dirty="0"/>
              <a:t>2) утратил силу с 1 января 2010 года. - Федеральный </a:t>
            </a:r>
            <a:r>
              <a:rPr lang="ru-RU" sz="1100" u="sng" dirty="0">
                <a:hlinkClick r:id="rId3"/>
              </a:rPr>
              <a:t>закон</a:t>
            </a:r>
            <a:r>
              <a:rPr lang="ru-RU" sz="1100" dirty="0"/>
              <a:t> от 27.12.2009 N 365-ФЗ;</a:t>
            </a:r>
          </a:p>
          <a:p>
            <a:r>
              <a:rPr lang="ru-RU" sz="1100" dirty="0"/>
              <a:t>3) участие в осуществлении деятельности по опеке и попечительству;</a:t>
            </a:r>
          </a:p>
          <a:p>
            <a:r>
              <a:rPr lang="ru-RU" sz="1100" dirty="0"/>
              <a:t>4) создание условий для осуществления деятельности, связанной с реализацией прав местных национально-культурных автономий на территории муниципального района;</a:t>
            </a:r>
          </a:p>
          <a:p>
            <a:r>
              <a:rPr lang="ru-RU" sz="1100" dirty="0"/>
              <a:t>5) оказание содействия национально-культурному развитию народов Российской Федерации и реализации мероприятий в сфере межнациональных отношений на территории муниципального района;</a:t>
            </a:r>
          </a:p>
          <a:p>
            <a:r>
              <a:rPr lang="ru-RU" sz="1100" dirty="0"/>
              <a:t>6) утратил силу с 1 января 2012 года. - Федеральный </a:t>
            </a:r>
            <a:r>
              <a:rPr lang="ru-RU" sz="1100" u="sng" dirty="0">
                <a:hlinkClick r:id="rId4"/>
              </a:rPr>
              <a:t>закон</a:t>
            </a:r>
            <a:r>
              <a:rPr lang="ru-RU" sz="1100" dirty="0"/>
              <a:t> от 29.11.2010 N 313-ФЗ;</a:t>
            </a:r>
          </a:p>
          <a:p>
            <a:r>
              <a:rPr lang="ru-RU" sz="1100" dirty="0"/>
              <a:t>7) осуществление функций учредителя муниципальных образовательных организаций высшего образования, находящихся в их ведении по состоянию на 31 декабря 2008 года;</a:t>
            </a:r>
          </a:p>
          <a:p>
            <a:r>
              <a:rPr lang="ru-RU" sz="1100" dirty="0"/>
              <a:t>8) создание условий для развития туризма;</a:t>
            </a:r>
          </a:p>
          <a:p>
            <a:r>
              <a:rPr lang="ru-RU" sz="1100" dirty="0"/>
              <a:t>9) оказание поддержки общественным наблюдательным комиссиям, осуществляющим общественный контроль за обеспечением прав человека и содействие лицам, находящимся в местах принудительного содержания;</a:t>
            </a:r>
          </a:p>
          <a:p>
            <a:r>
              <a:rPr lang="ru-RU" sz="1100" dirty="0"/>
              <a:t>10) оказание поддержки общественным объединениям инвалидов, а также созданным общероссийскими общественными объединениями инвалидов организациям в соответствии с Федеральным </a:t>
            </a:r>
            <a:r>
              <a:rPr lang="ru-RU" sz="1100" u="sng" dirty="0">
                <a:hlinkClick r:id="rId5"/>
              </a:rPr>
              <a:t>законом</a:t>
            </a:r>
            <a:r>
              <a:rPr lang="ru-RU" sz="1100" dirty="0"/>
              <a:t> от 24 ноября 1995 года N 181-ФЗ "О социальной защите инвалидов в Российской Федерации";</a:t>
            </a:r>
          </a:p>
          <a:p>
            <a:r>
              <a:rPr lang="ru-RU" sz="1100" dirty="0"/>
              <a:t>11) осуществление мероприятий, предусмотренных Федеральным </a:t>
            </a:r>
            <a:r>
              <a:rPr lang="ru-RU" sz="1100" u="sng" dirty="0">
                <a:hlinkClick r:id="rId6"/>
              </a:rPr>
              <a:t>законом</a:t>
            </a:r>
            <a:r>
              <a:rPr lang="ru-RU" sz="1100" dirty="0"/>
              <a:t> "О донорстве крови и ее компонентов";</a:t>
            </a:r>
          </a:p>
          <a:p>
            <a:r>
              <a:rPr lang="ru-RU" sz="1100" dirty="0"/>
              <a:t>12) совершение нотариальных действий, предусмотренных </a:t>
            </a:r>
            <a:r>
              <a:rPr lang="ru-RU" sz="1100" u="sng" dirty="0">
                <a:hlinkClick r:id="rId7"/>
              </a:rPr>
              <a:t>законодательством</a:t>
            </a:r>
            <a:r>
              <a:rPr lang="ru-RU" sz="1100" dirty="0"/>
              <a:t>, в случае отсутствия в расположенном на межселенной территории населенном пункте нотариуса;</a:t>
            </a:r>
          </a:p>
          <a:p>
            <a:r>
              <a:rPr lang="ru-RU" sz="1100" dirty="0"/>
              <a:t>13) создание условий для организации проведения независимой оценки качества условий оказания услуг организациями в порядке и на условиях, которые установлены федеральными </a:t>
            </a:r>
            <a:r>
              <a:rPr lang="ru-RU" sz="1100" u="sng" dirty="0">
                <a:hlinkClick r:id="rId7"/>
              </a:rPr>
              <a:t>законами</a:t>
            </a:r>
            <a:r>
              <a:rPr lang="ru-RU" sz="1100" dirty="0"/>
              <a:t>, а также применение результатов независимой оценки качества условий оказания услуг организациями при оценке деятельности руководителей подведомственных организаций и осуществление контроля за принятием мер по устранению недостатков, выявленных по результатам независимой оценки качества условий оказания услуг организациями, в соответствии с федеральными законами;</a:t>
            </a:r>
          </a:p>
          <a:p>
            <a:r>
              <a:rPr lang="ru-RU" sz="1100" dirty="0"/>
              <a:t>14) осуществление мероприятий в сфере профилактики правонарушений, предусмотренных Федеральным </a:t>
            </a:r>
            <a:r>
              <a:rPr lang="ru-RU" sz="1100" u="sng" dirty="0">
                <a:hlinkClick r:id="rId8"/>
              </a:rPr>
              <a:t>законом</a:t>
            </a:r>
            <a:r>
              <a:rPr lang="ru-RU" sz="1100" dirty="0"/>
              <a:t> "Об основах системы профилактики правонарушений в Российской Федерации";</a:t>
            </a:r>
          </a:p>
          <a:p>
            <a:r>
              <a:rPr lang="ru-RU" sz="1100" dirty="0"/>
              <a:t>15) оказание содействия развитию физической культуры и спорта инвалидов, лиц с ограниченными возможностями здоровья, адаптивной физической культуры и адаптивного спорта;</a:t>
            </a:r>
          </a:p>
          <a:p>
            <a:r>
              <a:rPr lang="ru-RU" sz="1100" dirty="0"/>
              <a:t>16) осуществление мероприятий по защите прав потребителей, предусмотренных </a:t>
            </a:r>
            <a:r>
              <a:rPr lang="ru-RU" sz="1100" u="sng" dirty="0">
                <a:hlinkClick r:id="rId9"/>
              </a:rPr>
              <a:t>Законом</a:t>
            </a:r>
            <a:r>
              <a:rPr lang="ru-RU" sz="1100" dirty="0"/>
              <a:t> Российской Федерации от 7 февраля 1992 года N 2300-1 "О защите прав потребителей";</a:t>
            </a:r>
          </a:p>
          <a:p>
            <a:r>
              <a:rPr lang="ru-RU" sz="1100" dirty="0"/>
              <a:t>17) предоставление сотруднику, замещающему должность участкового уполномоченного полиции, и членам его семьи жилого помещения на период замещения сотрудником указанной должности;</a:t>
            </a:r>
          </a:p>
          <a:p>
            <a:r>
              <a:rPr lang="ru-RU" sz="1100" dirty="0"/>
              <a:t>18) осуществление мероприятий по оказанию помощи лицам, находящимся в состоянии алкогольного, наркотического или иного токсического опьянения;</a:t>
            </a:r>
          </a:p>
          <a:p>
            <a:r>
              <a:rPr lang="ru-RU" sz="1100" dirty="0"/>
              <a:t>19) создание муниципальной пожарной охраны.</a:t>
            </a:r>
          </a:p>
          <a:p>
            <a:r>
              <a:rPr lang="ru-RU" sz="1100" dirty="0"/>
              <a:t>2. Органы местного самоуправления муниципального района вправе решать вопросы, указанные в </a:t>
            </a:r>
            <a:r>
              <a:rPr lang="ru-RU" sz="1100" u="sng" dirty="0">
                <a:hlinkClick r:id="rId10"/>
              </a:rPr>
              <a:t>части 1</a:t>
            </a:r>
            <a:r>
              <a:rPr lang="ru-RU" sz="1100" dirty="0"/>
              <a:t> настоящей статьи, участвовать в осуществлении иных государственных полномочий (не переданных им в соответствии со </a:t>
            </a:r>
            <a:r>
              <a:rPr lang="ru-RU" sz="1100" u="sng" dirty="0">
                <a:hlinkClick r:id="rId11"/>
              </a:rPr>
              <a:t>статьей 19</a:t>
            </a:r>
            <a:r>
              <a:rPr lang="ru-RU" sz="1100" dirty="0"/>
              <a:t> настоящего Федерального закона), если это участие предусмотрено федеральными законами, а также решать иные 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Российской Федерации, за счет доходов местных бюджетов, за исключением межбюджетных трансфертов, предоставленных из бюджетов бюджетной системы Российской Федерации, и поступлений налоговых доходов по дополнительным нормативам отчислений.</a:t>
            </a:r>
            <a:endParaRPr lang="ru-RU" sz="1100" dirty="0" smtClean="0">
              <a:latin typeface="Times New Roman" panose="02020603050405020304" pitchFamily="18" charset="0"/>
              <a:cs typeface="Times New Roman" panose="02020603050405020304" pitchFamily="18" charset="0"/>
              <a:hlinkClick r:id="rId12"/>
            </a:endParaRPr>
          </a:p>
          <a:p>
            <a:endParaRPr lang="ru-RU" sz="1100" dirty="0">
              <a:latin typeface="Times New Roman" panose="02020603050405020304" pitchFamily="18" charset="0"/>
              <a:cs typeface="Times New Roman" panose="02020603050405020304" pitchFamily="18" charset="0"/>
              <a:hlinkClick r:id="rId12"/>
            </a:endParaRPr>
          </a:p>
          <a:p>
            <a:r>
              <a:rPr lang="ru-RU" sz="1400" b="1" dirty="0">
                <a:latin typeface="Times New Roman" panose="02020603050405020304" pitchFamily="18" charset="0"/>
                <a:cs typeface="Times New Roman" panose="02020603050405020304" pitchFamily="18" charset="0"/>
              </a:rPr>
              <a:t>Федеральный закон от 06.10.2003 N 131-ФЗ (ред. от </a:t>
            </a:r>
            <a:r>
              <a:rPr lang="ru-RU" sz="1400" b="1" dirty="0" smtClean="0">
                <a:latin typeface="Times New Roman" panose="02020603050405020304" pitchFamily="18" charset="0"/>
                <a:cs typeface="Times New Roman" panose="02020603050405020304" pitchFamily="18" charset="0"/>
              </a:rPr>
              <a:t>14.07.2022) </a:t>
            </a:r>
            <a:r>
              <a:rPr lang="ru-RU" sz="1400" b="1" dirty="0">
                <a:latin typeface="Times New Roman" panose="02020603050405020304" pitchFamily="18" charset="0"/>
                <a:cs typeface="Times New Roman" panose="02020603050405020304" pitchFamily="18" charset="0"/>
              </a:rPr>
              <a:t>"Об общих принципах организации местного самоуправления в Российской Федерации"</a:t>
            </a:r>
          </a:p>
          <a:p>
            <a:endParaRPr lang="ru-RU" sz="1100" dirty="0">
              <a:latin typeface="Times New Roman" panose="02020603050405020304" pitchFamily="18" charset="0"/>
              <a:cs typeface="Times New Roman" panose="02020603050405020304" pitchFamily="18" charset="0"/>
              <a:hlinkClick r:id="rId12"/>
            </a:endParaRPr>
          </a:p>
        </p:txBody>
      </p:sp>
    </p:spTree>
    <p:extLst>
      <p:ext uri="{BB962C8B-B14F-4D97-AF65-F5344CB8AC3E}">
        <p14:creationId xmlns:p14="http://schemas.microsoft.com/office/powerpoint/2010/main" val="2667695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 y="377219"/>
            <a:ext cx="8290560" cy="369332"/>
          </a:xfrm>
          <a:prstGeom prst="rect">
            <a:avLst/>
          </a:prstGeom>
          <a:noFill/>
        </p:spPr>
        <p:txBody>
          <a:bodyPr wrap="square" rtlCol="0">
            <a:spAutoFit/>
          </a:bodyPr>
          <a:lstStyle/>
          <a:p>
            <a:r>
              <a:rPr lang="ru-RU" b="1" u="sng" dirty="0" smtClean="0">
                <a:solidFill>
                  <a:srgbClr val="C00000"/>
                </a:solidFill>
                <a:latin typeface="Times New Roman" panose="02020603050405020304" pitchFamily="18" charset="0"/>
                <a:cs typeface="Times New Roman" panose="02020603050405020304" pitchFamily="18" charset="0"/>
              </a:rPr>
              <a:t>Бюджетный процесс – ежегодное формирование и исполнение бюджета</a:t>
            </a:r>
            <a:endParaRPr lang="ru-RU" b="1" u="sng"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74847706"/>
              </p:ext>
            </p:extLst>
          </p:nvPr>
        </p:nvGraphicFramePr>
        <p:xfrm>
          <a:off x="742153" y="860240"/>
          <a:ext cx="9814560" cy="4430855"/>
        </p:xfrm>
        <a:graphic>
          <a:graphicData uri="http://schemas.openxmlformats.org/drawingml/2006/table">
            <a:tbl>
              <a:tblPr firstRow="1" bandRow="1">
                <a:tableStyleId>{5C22544A-7EE6-4342-B048-85BDC9FD1C3A}</a:tableStyleId>
              </a:tblPr>
              <a:tblGrid>
                <a:gridCol w="2962448"/>
                <a:gridCol w="6852112"/>
              </a:tblGrid>
              <a:tr h="681481">
                <a:tc>
                  <a:txBody>
                    <a:bodyPr/>
                    <a:lstStyle/>
                    <a:p>
                      <a:r>
                        <a:rPr lang="ru-RU" sz="1400" dirty="0" smtClean="0">
                          <a:solidFill>
                            <a:srgbClr val="0070C0"/>
                          </a:solidFill>
                          <a:latin typeface="Times New Roman" panose="02020603050405020304" pitchFamily="18" charset="0"/>
                          <a:cs typeface="Times New Roman" panose="02020603050405020304" pitchFamily="18" charset="0"/>
                        </a:rPr>
                        <a:t>До  01 октября</a:t>
                      </a:r>
                      <a:endParaRPr lang="ru-RU" sz="140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dirty="0" smtClean="0">
                          <a:solidFill>
                            <a:srgbClr val="0070C0"/>
                          </a:solidFill>
                          <a:latin typeface="Times New Roman" panose="02020603050405020304" pitchFamily="18" charset="0"/>
                          <a:cs typeface="Times New Roman" panose="02020603050405020304" pitchFamily="18" charset="0"/>
                        </a:rPr>
                        <a:t>Согласование расчетов с главными распорядителями бюджетных средств</a:t>
                      </a:r>
                      <a:endParaRPr lang="ru-RU" sz="1400"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95423">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15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Подготовка проекта решения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712382">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15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Внесение проекта решения о районном бюджете в Думу Михайловского муниципального района</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895149">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20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Подготовка Контрольно-счетной</a:t>
                      </a:r>
                      <a:r>
                        <a:rPr lang="ru-RU" sz="1400" b="1" kern="1200" baseline="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комиссии Михайловского муниципального района </a:t>
                      </a:r>
                      <a:r>
                        <a:rPr lang="ru-RU" sz="1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заключения о проекте решения о районном бюджете с указанием недостатков данного проекта в случае их выявления</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391390">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29 ноября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Публичные слушания</a:t>
                      </a:r>
                      <a:r>
                        <a:rPr lang="ru-RU" sz="1400" b="1" baseline="0" dirty="0" smtClean="0">
                          <a:solidFill>
                            <a:srgbClr val="0070C0"/>
                          </a:solidFill>
                          <a:latin typeface="Times New Roman" panose="02020603050405020304" pitchFamily="18" charset="0"/>
                          <a:cs typeface="Times New Roman" panose="02020603050405020304" pitchFamily="18" charset="0"/>
                        </a:rPr>
                        <a:t> по проекту решения о районном бюджете</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77515">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До 28 декабря </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Утверждение районного бюджета на</a:t>
                      </a:r>
                      <a:r>
                        <a:rPr lang="ru-RU" sz="1400" b="1" baseline="0" dirty="0" smtClean="0">
                          <a:solidFill>
                            <a:srgbClr val="0070C0"/>
                          </a:solidFill>
                          <a:latin typeface="Times New Roman" panose="02020603050405020304" pitchFamily="18" charset="0"/>
                          <a:cs typeface="Times New Roman" panose="02020603050405020304" pitchFamily="18" charset="0"/>
                        </a:rPr>
                        <a:t> очередной финансовый год и плановый период</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r h="577515">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С 01 января</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ru-RU" sz="1400" b="1" dirty="0" smtClean="0">
                          <a:solidFill>
                            <a:srgbClr val="0070C0"/>
                          </a:solidFill>
                          <a:latin typeface="Times New Roman" panose="02020603050405020304" pitchFamily="18" charset="0"/>
                          <a:cs typeface="Times New Roman" panose="02020603050405020304" pitchFamily="18" charset="0"/>
                        </a:rPr>
                        <a:t>Исполнение бюджета Михайловского муниципального района</a:t>
                      </a:r>
                      <a:endParaRPr lang="ru-RU" sz="1400" b="1" dirty="0">
                        <a:solidFill>
                          <a:srgbClr val="0070C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63958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13636</TotalTime>
  <Words>7865</Words>
  <Application>Microsoft Office PowerPoint</Application>
  <PresentationFormat>Произвольный</PresentationFormat>
  <Paragraphs>1474</Paragraphs>
  <Slides>42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Бюджет для граждан к проекту решения о бюджете на 2023г. и плановый период 2024 и 2025 годов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доходов бюджета Михайловского муниципального района  на 2024 – 2025 годы (тыс. 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Непрограммные направления деятельности органов местного самоуправления Михайловского мунциипального района на 2023 год (245 006,19 тыс. руб.)</vt:lpstr>
      <vt:lpstr>Презентация PowerPoint</vt:lpstr>
      <vt:lpstr>Презентация PowerPoint</vt:lpstr>
      <vt:lpstr>Презентация PowerPoint</vt:lpstr>
      <vt:lpstr>Презентация PowerPoint</vt:lpstr>
      <vt:lpstr>Презентация PowerPoint</vt:lpstr>
      <vt:lpstr>Структура расходов по главным распорядителям средств бюджета Михайловского муниципального района в 2023 году, тыс. руб.</vt:lpstr>
      <vt:lpstr> Расходы по главным распорядителям бюджетных средств Михайловского муниципального района  на 2023-2025 годы</vt:lpstr>
      <vt:lpstr>Сведения о расходах с учетом интересов целевых групп на плановый период 2023 - 2024 годы </vt:lpstr>
      <vt:lpstr>Презентация PowerPoint</vt:lpstr>
      <vt:lpstr>Сведения о реализации общественно значимых проектов в 2021-2025 году</vt:lpstr>
      <vt:lpstr>Инициативное бюджетирование- это один из инструментов вовлечения граждан в местное самоуправление и управление бюджетом территорий, призванный помочь решать существующие проблемы местного значения и направленный на развитие диалога между властью и жителями. Основные задачи инициативного бюджетирования: участие граждан в общественной жизни муниципального образования, генерирование идей, учет мнения граждан в решении проблем муниципального образования. В фокусе проблем- местная инфраструктура: благоустройство территорий, ремонт дорог, организация освещения, водоснабжения, спортивные площадки и т.д.. Суть инициативного бюджетирования состоит в том, что жители Михайловского муниципального района могут принять прямое, непосредственное участие в определении приоритетных проблем и распределении части бюджетных средств. Цель проекта-вовлечение жителей в вопросы местного значения, развитие инфраструктуры своего населенного пункта. Участвуя в проекте, граждане определяют направления расходования бюджетных средств, софинансируют выбранные объекты, помогают в выполнении работ и контролируют их качество.</vt:lpstr>
      <vt:lpstr>На 2022 год граждане участвовали в выборе проектов инициативного бюджетирования по направлению «Твой проект» Были выбраны два проекта: 1. Создание минипарка MOYSFERA на территории МБОУ СОШ 1 п. Новошахтинского, стоимость проекта составила – 2 384 455,9 рублей.; 2. Установка автономного уличного освещения в селе Ляличи (Кремовское сельское поселение), стоимость проекта составила – 2 259 996,5 рублей.</vt:lpstr>
      <vt:lpstr>На 2023 год граждане участвовали в выборе проектов инициативного бюджетирования по направлению «Твой проект» Были выбраны два проекта: 1. Устройство спортивной площадки на территории  МБОУ СОШ им. А.И. Крушанова с. Михайловка, стоимость проекта – 3 025 798,46 рублей.; 2. Устройство культурно-досугового центра для жителей с. Павловка (Новошахтинское городское поселение) , стоимость проекта – 3 030 303,03 рублей.</vt:lpstr>
      <vt:lpstr>Результаты мониторинга по оценке качества управления бюджетным процессом (с учетом соблюдения бюджетного законодательства) за 2021 год</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User</dc:creator>
  <cp:lastModifiedBy>Vadim</cp:lastModifiedBy>
  <cp:revision>819</cp:revision>
  <cp:lastPrinted>2023-02-01T05:33:44Z</cp:lastPrinted>
  <dcterms:created xsi:type="dcterms:W3CDTF">2017-03-13T02:17:37Z</dcterms:created>
  <dcterms:modified xsi:type="dcterms:W3CDTF">2023-02-03T00:49:57Z</dcterms:modified>
</cp:coreProperties>
</file>